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Montserrat" panose="00000500000000000000" pitchFamily="2" charset="0"/>
      <p:regular r:id="rId28"/>
    </p:embeddedFont>
    <p:embeddedFont>
      <p:font typeface="Montserrat Bold" panose="0000080000000000000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skillsusaaz.or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CTELocalPrograms@azed.gov" TargetMode="External"/><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CTELocalPrograms@azed.gov" TargetMode="External"/><Relationship Id="rId5" Type="http://schemas.openxmlformats.org/officeDocument/2006/relationships/image" Target="../media/image36.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5.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azed.gov"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azdeca.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azfbla.or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azfccl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azhosa.org"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25125" y="862136"/>
            <a:ext cx="15837750" cy="8396164"/>
            <a:chOff x="0" y="0"/>
            <a:chExt cx="20593200" cy="10917200"/>
          </a:xfrm>
        </p:grpSpPr>
        <p:sp>
          <p:nvSpPr>
            <p:cNvPr id="3" name="Freeform 3"/>
            <p:cNvSpPr/>
            <p:nvPr/>
          </p:nvSpPr>
          <p:spPr>
            <a:xfrm>
              <a:off x="0" y="0"/>
              <a:ext cx="20593177" cy="10917174"/>
            </a:xfrm>
            <a:custGeom>
              <a:avLst/>
              <a:gdLst/>
              <a:ahLst/>
              <a:cxnLst/>
              <a:rect l="l" t="t" r="r" b="b"/>
              <a:pathLst>
                <a:path w="20593177" h="10917174">
                  <a:moveTo>
                    <a:pt x="25400" y="0"/>
                  </a:moveTo>
                  <a:lnTo>
                    <a:pt x="20567777" y="0"/>
                  </a:lnTo>
                  <a:cubicBezTo>
                    <a:pt x="20581747" y="0"/>
                    <a:pt x="20593177" y="11430"/>
                    <a:pt x="20593177" y="25400"/>
                  </a:cubicBezTo>
                  <a:lnTo>
                    <a:pt x="20593177" y="10891774"/>
                  </a:lnTo>
                  <a:cubicBezTo>
                    <a:pt x="20593177" y="10905744"/>
                    <a:pt x="20581747" y="10917174"/>
                    <a:pt x="20567777"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567777" y="10866374"/>
                  </a:lnTo>
                  <a:lnTo>
                    <a:pt x="20567777" y="10891774"/>
                  </a:lnTo>
                  <a:lnTo>
                    <a:pt x="20542377" y="10891774"/>
                  </a:lnTo>
                  <a:lnTo>
                    <a:pt x="20542377" y="25400"/>
                  </a:lnTo>
                  <a:lnTo>
                    <a:pt x="20567777" y="25400"/>
                  </a:lnTo>
                  <a:lnTo>
                    <a:pt x="20567777" y="50800"/>
                  </a:lnTo>
                  <a:lnTo>
                    <a:pt x="25400" y="50800"/>
                  </a:lnTo>
                  <a:close/>
                </a:path>
              </a:pathLst>
            </a:custGeom>
            <a:solidFill>
              <a:srgbClr val="333333"/>
            </a:solidFill>
          </p:spPr>
          <p:txBody>
            <a:bodyPr/>
            <a:lstStyle/>
            <a:p>
              <a:endParaRPr lang="en-US"/>
            </a:p>
          </p:txBody>
        </p:sp>
      </p:grpSp>
      <p:sp>
        <p:nvSpPr>
          <p:cNvPr id="4" name="Freeform 4"/>
          <p:cNvSpPr/>
          <p:nvPr/>
        </p:nvSpPr>
        <p:spPr>
          <a:xfrm>
            <a:off x="1917748" y="7988765"/>
            <a:ext cx="3367468" cy="893782"/>
          </a:xfrm>
          <a:custGeom>
            <a:avLst/>
            <a:gdLst/>
            <a:ahLst/>
            <a:cxnLst/>
            <a:rect l="l" t="t" r="r" b="b"/>
            <a:pathLst>
              <a:path w="3367468" h="893782">
                <a:moveTo>
                  <a:pt x="0" y="0"/>
                </a:moveTo>
                <a:lnTo>
                  <a:pt x="3367468" y="0"/>
                </a:lnTo>
                <a:lnTo>
                  <a:pt x="3367468" y="893782"/>
                </a:lnTo>
                <a:lnTo>
                  <a:pt x="0" y="89378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17748" y="3674794"/>
            <a:ext cx="11611950" cy="3457575"/>
          </a:xfrm>
          <a:prstGeom prst="rect">
            <a:avLst/>
          </a:prstGeom>
        </p:spPr>
        <p:txBody>
          <a:bodyPr lIns="0" tIns="0" rIns="0" bIns="0" rtlCol="0" anchor="t">
            <a:spAutoFit/>
          </a:bodyPr>
          <a:lstStyle/>
          <a:p>
            <a:pPr algn="l">
              <a:lnSpc>
                <a:spcPts val="9120"/>
              </a:lnSpc>
            </a:pPr>
            <a:r>
              <a:rPr lang="en-US" sz="7600">
                <a:solidFill>
                  <a:srgbClr val="333333"/>
                </a:solidFill>
                <a:latin typeface="Montserrat"/>
                <a:ea typeface="Montserrat"/>
                <a:cs typeface="Montserrat"/>
                <a:sym typeface="Montserrat"/>
              </a:rPr>
              <a:t>2025-2026 CTSO Annual Submission Walkthrough</a:t>
            </a:r>
          </a:p>
        </p:txBody>
      </p:sp>
      <p:sp>
        <p:nvSpPr>
          <p:cNvPr id="6" name="Freeform 6"/>
          <p:cNvSpPr/>
          <p:nvPr/>
        </p:nvSpPr>
        <p:spPr>
          <a:xfrm>
            <a:off x="14199635" y="1178859"/>
            <a:ext cx="1623087" cy="1262750"/>
          </a:xfrm>
          <a:custGeom>
            <a:avLst/>
            <a:gdLst/>
            <a:ahLst/>
            <a:cxnLst/>
            <a:rect l="l" t="t" r="r" b="b"/>
            <a:pathLst>
              <a:path w="1623087" h="1262750">
                <a:moveTo>
                  <a:pt x="0" y="0"/>
                </a:moveTo>
                <a:lnTo>
                  <a:pt x="1623088" y="0"/>
                </a:lnTo>
                <a:lnTo>
                  <a:pt x="1623088" y="1262750"/>
                </a:lnTo>
                <a:lnTo>
                  <a:pt x="0" y="1262750"/>
                </a:lnTo>
                <a:lnTo>
                  <a:pt x="0" y="0"/>
                </a:lnTo>
                <a:close/>
              </a:path>
            </a:pathLst>
          </a:custGeom>
          <a:blipFill>
            <a:blip r:embed="rId4"/>
            <a:stretch>
              <a:fillRect/>
            </a:stretch>
          </a:blipFill>
        </p:spPr>
        <p:txBody>
          <a:bodyPr/>
          <a:lstStyle/>
          <a:p>
            <a:endParaRPr lang="en-US"/>
          </a:p>
        </p:txBody>
      </p:sp>
      <p:sp>
        <p:nvSpPr>
          <p:cNvPr id="7" name="Freeform 7"/>
          <p:cNvSpPr/>
          <p:nvPr/>
        </p:nvSpPr>
        <p:spPr>
          <a:xfrm>
            <a:off x="13903521" y="2807171"/>
            <a:ext cx="2215316" cy="732422"/>
          </a:xfrm>
          <a:custGeom>
            <a:avLst/>
            <a:gdLst/>
            <a:ahLst/>
            <a:cxnLst/>
            <a:rect l="l" t="t" r="r" b="b"/>
            <a:pathLst>
              <a:path w="2215316" h="732422">
                <a:moveTo>
                  <a:pt x="0" y="0"/>
                </a:moveTo>
                <a:lnTo>
                  <a:pt x="2215316" y="0"/>
                </a:lnTo>
                <a:lnTo>
                  <a:pt x="2215316" y="732422"/>
                </a:lnTo>
                <a:lnTo>
                  <a:pt x="0" y="732422"/>
                </a:lnTo>
                <a:lnTo>
                  <a:pt x="0" y="0"/>
                </a:lnTo>
                <a:close/>
              </a:path>
            </a:pathLst>
          </a:custGeom>
          <a:blipFill>
            <a:blip r:embed="rId5"/>
            <a:stretch>
              <a:fillRect t="-72572" b="-61081"/>
            </a:stretch>
          </a:blipFill>
        </p:spPr>
        <p:txBody>
          <a:bodyPr/>
          <a:lstStyle/>
          <a:p>
            <a:endParaRPr lang="en-US"/>
          </a:p>
        </p:txBody>
      </p:sp>
      <p:sp>
        <p:nvSpPr>
          <p:cNvPr id="8" name="Freeform 8"/>
          <p:cNvSpPr/>
          <p:nvPr/>
        </p:nvSpPr>
        <p:spPr>
          <a:xfrm>
            <a:off x="14001233" y="6820989"/>
            <a:ext cx="2019892" cy="773045"/>
          </a:xfrm>
          <a:custGeom>
            <a:avLst/>
            <a:gdLst/>
            <a:ahLst/>
            <a:cxnLst/>
            <a:rect l="l" t="t" r="r" b="b"/>
            <a:pathLst>
              <a:path w="2019892" h="773045">
                <a:moveTo>
                  <a:pt x="0" y="0"/>
                </a:moveTo>
                <a:lnTo>
                  <a:pt x="2019892" y="0"/>
                </a:lnTo>
                <a:lnTo>
                  <a:pt x="2019892" y="773045"/>
                </a:lnTo>
                <a:lnTo>
                  <a:pt x="0" y="773045"/>
                </a:lnTo>
                <a:lnTo>
                  <a:pt x="0" y="0"/>
                </a:lnTo>
                <a:close/>
              </a:path>
            </a:pathLst>
          </a:custGeom>
          <a:blipFill>
            <a:blip r:embed="rId6"/>
            <a:stretch>
              <a:fillRect/>
            </a:stretch>
          </a:blipFill>
        </p:spPr>
        <p:txBody>
          <a:bodyPr/>
          <a:lstStyle/>
          <a:p>
            <a:endParaRPr lang="en-US"/>
          </a:p>
        </p:txBody>
      </p:sp>
      <p:sp>
        <p:nvSpPr>
          <p:cNvPr id="9" name="Freeform 9"/>
          <p:cNvSpPr/>
          <p:nvPr/>
        </p:nvSpPr>
        <p:spPr>
          <a:xfrm>
            <a:off x="14113878" y="7959596"/>
            <a:ext cx="1794601" cy="1148545"/>
          </a:xfrm>
          <a:custGeom>
            <a:avLst/>
            <a:gdLst/>
            <a:ahLst/>
            <a:cxnLst/>
            <a:rect l="l" t="t" r="r" b="b"/>
            <a:pathLst>
              <a:path w="1794601" h="1148545">
                <a:moveTo>
                  <a:pt x="0" y="0"/>
                </a:moveTo>
                <a:lnTo>
                  <a:pt x="1794601" y="0"/>
                </a:lnTo>
                <a:lnTo>
                  <a:pt x="1794601" y="1148545"/>
                </a:lnTo>
                <a:lnTo>
                  <a:pt x="0" y="1148545"/>
                </a:lnTo>
                <a:lnTo>
                  <a:pt x="0" y="0"/>
                </a:lnTo>
                <a:close/>
              </a:path>
            </a:pathLst>
          </a:custGeom>
          <a:blipFill>
            <a:blip r:embed="rId7"/>
            <a:stretch>
              <a:fillRect/>
            </a:stretch>
          </a:blipFill>
        </p:spPr>
        <p:txBody>
          <a:bodyPr/>
          <a:lstStyle/>
          <a:p>
            <a:endParaRPr lang="en-US"/>
          </a:p>
        </p:txBody>
      </p:sp>
      <p:sp>
        <p:nvSpPr>
          <p:cNvPr id="10" name="Freeform 10"/>
          <p:cNvSpPr/>
          <p:nvPr/>
        </p:nvSpPr>
        <p:spPr>
          <a:xfrm>
            <a:off x="14192265" y="3905154"/>
            <a:ext cx="1637827" cy="997586"/>
          </a:xfrm>
          <a:custGeom>
            <a:avLst/>
            <a:gdLst/>
            <a:ahLst/>
            <a:cxnLst/>
            <a:rect l="l" t="t" r="r" b="b"/>
            <a:pathLst>
              <a:path w="1637827" h="997586">
                <a:moveTo>
                  <a:pt x="0" y="0"/>
                </a:moveTo>
                <a:lnTo>
                  <a:pt x="1637828" y="0"/>
                </a:lnTo>
                <a:lnTo>
                  <a:pt x="1637828" y="997586"/>
                </a:lnTo>
                <a:lnTo>
                  <a:pt x="0" y="997586"/>
                </a:lnTo>
                <a:lnTo>
                  <a:pt x="0" y="0"/>
                </a:lnTo>
                <a:close/>
              </a:path>
            </a:pathLst>
          </a:custGeom>
          <a:blipFill>
            <a:blip r:embed="rId8"/>
            <a:stretch>
              <a:fillRect/>
            </a:stretch>
          </a:blipFill>
        </p:spPr>
        <p:txBody>
          <a:bodyPr/>
          <a:lstStyle/>
          <a:p>
            <a:endParaRPr lang="en-US"/>
          </a:p>
        </p:txBody>
      </p:sp>
      <p:sp>
        <p:nvSpPr>
          <p:cNvPr id="11" name="Freeform 11"/>
          <p:cNvSpPr/>
          <p:nvPr/>
        </p:nvSpPr>
        <p:spPr>
          <a:xfrm>
            <a:off x="14548200" y="5268302"/>
            <a:ext cx="925958" cy="1187126"/>
          </a:xfrm>
          <a:custGeom>
            <a:avLst/>
            <a:gdLst/>
            <a:ahLst/>
            <a:cxnLst/>
            <a:rect l="l" t="t" r="r" b="b"/>
            <a:pathLst>
              <a:path w="925958" h="1187126">
                <a:moveTo>
                  <a:pt x="0" y="0"/>
                </a:moveTo>
                <a:lnTo>
                  <a:pt x="925958" y="0"/>
                </a:lnTo>
                <a:lnTo>
                  <a:pt x="925958" y="1187125"/>
                </a:lnTo>
                <a:lnTo>
                  <a:pt x="0" y="1187125"/>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sp>
        <p:nvSpPr>
          <p:cNvPr id="4" name="Freeform 4"/>
          <p:cNvSpPr/>
          <p:nvPr/>
        </p:nvSpPr>
        <p:spPr>
          <a:xfrm>
            <a:off x="1963970" y="2408032"/>
            <a:ext cx="5112026" cy="3820117"/>
          </a:xfrm>
          <a:custGeom>
            <a:avLst/>
            <a:gdLst/>
            <a:ahLst/>
            <a:cxnLst/>
            <a:rect l="l" t="t" r="r" b="b"/>
            <a:pathLst>
              <a:path w="5112026" h="3820117">
                <a:moveTo>
                  <a:pt x="0" y="0"/>
                </a:moveTo>
                <a:lnTo>
                  <a:pt x="5112026" y="0"/>
                </a:lnTo>
                <a:lnTo>
                  <a:pt x="5112026" y="3820116"/>
                </a:lnTo>
                <a:lnTo>
                  <a:pt x="0" y="3820116"/>
                </a:lnTo>
                <a:lnTo>
                  <a:pt x="0" y="0"/>
                </a:lnTo>
                <a:close/>
              </a:path>
            </a:pathLst>
          </a:custGeom>
          <a:blipFill>
            <a:blip r:embed="rId3"/>
            <a:stretch>
              <a:fillRect/>
            </a:stretch>
          </a:blipFill>
        </p:spPr>
        <p:txBody>
          <a:bodyPr/>
          <a:lstStyle/>
          <a:p>
            <a:endParaRPr lang="en-US"/>
          </a:p>
        </p:txBody>
      </p:sp>
      <p:sp>
        <p:nvSpPr>
          <p:cNvPr id="5" name="Freeform 5"/>
          <p:cNvSpPr/>
          <p:nvPr/>
        </p:nvSpPr>
        <p:spPr>
          <a:xfrm>
            <a:off x="6695252" y="2930253"/>
            <a:ext cx="4496678" cy="3141549"/>
          </a:xfrm>
          <a:custGeom>
            <a:avLst/>
            <a:gdLst/>
            <a:ahLst/>
            <a:cxnLst/>
            <a:rect l="l" t="t" r="r" b="b"/>
            <a:pathLst>
              <a:path w="4496678" h="3141549">
                <a:moveTo>
                  <a:pt x="0" y="0"/>
                </a:moveTo>
                <a:lnTo>
                  <a:pt x="4496679" y="0"/>
                </a:lnTo>
                <a:lnTo>
                  <a:pt x="4496679" y="3141549"/>
                </a:lnTo>
                <a:lnTo>
                  <a:pt x="0" y="3141549"/>
                </a:lnTo>
                <a:lnTo>
                  <a:pt x="0" y="0"/>
                </a:lnTo>
                <a:close/>
              </a:path>
            </a:pathLst>
          </a:custGeom>
          <a:blipFill>
            <a:blip r:embed="rId4"/>
            <a:stretch>
              <a:fillRect l="-151220" r="-4873"/>
            </a:stretch>
          </a:blipFill>
        </p:spPr>
        <p:txBody>
          <a:bodyPr/>
          <a:lstStyle/>
          <a:p>
            <a:endParaRPr lang="en-US"/>
          </a:p>
        </p:txBody>
      </p:sp>
      <p:sp>
        <p:nvSpPr>
          <p:cNvPr id="6" name="Freeform 6"/>
          <p:cNvSpPr/>
          <p:nvPr/>
        </p:nvSpPr>
        <p:spPr>
          <a:xfrm>
            <a:off x="10658969" y="3433264"/>
            <a:ext cx="5424113" cy="3420472"/>
          </a:xfrm>
          <a:custGeom>
            <a:avLst/>
            <a:gdLst/>
            <a:ahLst/>
            <a:cxnLst/>
            <a:rect l="l" t="t" r="r" b="b"/>
            <a:pathLst>
              <a:path w="5424113" h="3420472">
                <a:moveTo>
                  <a:pt x="0" y="0"/>
                </a:moveTo>
                <a:lnTo>
                  <a:pt x="5424113" y="0"/>
                </a:lnTo>
                <a:lnTo>
                  <a:pt x="5424113" y="3420472"/>
                </a:lnTo>
                <a:lnTo>
                  <a:pt x="0" y="3420472"/>
                </a:lnTo>
                <a:lnTo>
                  <a:pt x="0" y="0"/>
                </a:lnTo>
                <a:close/>
              </a:path>
            </a:pathLst>
          </a:custGeom>
          <a:blipFill>
            <a:blip r:embed="rId5"/>
            <a:stretch>
              <a:fillRect t="-7053"/>
            </a:stretch>
          </a:blipFill>
        </p:spPr>
        <p:txBody>
          <a:bodyPr/>
          <a:lstStyle/>
          <a:p>
            <a:endParaRPr lang="en-US"/>
          </a:p>
        </p:txBody>
      </p:sp>
      <p:sp>
        <p:nvSpPr>
          <p:cNvPr id="7" name="TextBox 7"/>
          <p:cNvSpPr txBox="1"/>
          <p:nvPr/>
        </p:nvSpPr>
        <p:spPr>
          <a:xfrm>
            <a:off x="2967751" y="1233938"/>
            <a:ext cx="13465410"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 - SkillsUSA</a:t>
            </a:r>
          </a:p>
        </p:txBody>
      </p:sp>
      <p:sp>
        <p:nvSpPr>
          <p:cNvPr id="8" name="TextBox 8"/>
          <p:cNvSpPr txBox="1"/>
          <p:nvPr/>
        </p:nvSpPr>
        <p:spPr>
          <a:xfrm>
            <a:off x="1559263" y="6531296"/>
            <a:ext cx="15321837" cy="254571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6" tooltip="https://www.skillsusaaz.org"/>
              </a:rPr>
              <a:t>The SkillsUSA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Start on the home page, hover over the “Advisors” tab and click “Advisor Info”</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Scroll down to the “Advisor Checklist”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Under “Step Four”, click on the “Click Here” link for the Annual CTSO Compliance Form</a:t>
            </a:r>
          </a:p>
        </p:txBody>
      </p:sp>
      <p:grpSp>
        <p:nvGrpSpPr>
          <p:cNvPr id="9" name="Group 9"/>
          <p:cNvGrpSpPr/>
          <p:nvPr/>
        </p:nvGrpSpPr>
        <p:grpSpPr>
          <a:xfrm>
            <a:off x="14689896" y="5743241"/>
            <a:ext cx="832624" cy="265639"/>
            <a:chOff x="-20320" y="-25400"/>
            <a:chExt cx="1110321" cy="354235"/>
          </a:xfrm>
        </p:grpSpPr>
        <p:sp>
          <p:nvSpPr>
            <p:cNvPr id="10" name="Freeform 10"/>
            <p:cNvSpPr/>
            <p:nvPr/>
          </p:nvSpPr>
          <p:spPr>
            <a:xfrm>
              <a:off x="16343" y="13974"/>
              <a:ext cx="1077635" cy="326986"/>
            </a:xfrm>
            <a:custGeom>
              <a:avLst/>
              <a:gdLst/>
              <a:ahLst/>
              <a:cxnLst/>
              <a:rect l="l" t="t" r="r" b="b"/>
              <a:pathLst>
                <a:path w="1077635" h="326986">
                  <a:moveTo>
                    <a:pt x="539328" y="0"/>
                  </a:moveTo>
                  <a:cubicBezTo>
                    <a:pt x="241064" y="0"/>
                    <a:pt x="0" y="73362"/>
                    <a:pt x="0" y="163493"/>
                  </a:cubicBezTo>
                  <a:cubicBezTo>
                    <a:pt x="0" y="253624"/>
                    <a:pt x="241064" y="326986"/>
                    <a:pt x="539328" y="326986"/>
                  </a:cubicBezTo>
                  <a:cubicBezTo>
                    <a:pt x="836572" y="326986"/>
                    <a:pt x="1077635" y="253624"/>
                    <a:pt x="1077635" y="163493"/>
                  </a:cubicBezTo>
                  <a:cubicBezTo>
                    <a:pt x="1077635" y="73362"/>
                    <a:pt x="836572" y="0"/>
                    <a:pt x="539328" y="0"/>
                  </a:cubicBezTo>
                  <a:close/>
                </a:path>
              </a:pathLst>
            </a:custGeom>
            <a:solidFill>
              <a:srgbClr val="000000">
                <a:alpha val="0"/>
              </a:srgbClr>
            </a:solidFill>
            <a:ln cap="sq">
              <a:noFill/>
              <a:prstDash val="solid"/>
              <a:miter/>
            </a:ln>
          </p:spPr>
          <p:txBody>
            <a:bodyPr/>
            <a:lstStyle/>
            <a:p>
              <a:endParaRPr lang="en-US"/>
            </a:p>
          </p:txBody>
        </p:sp>
        <p:sp>
          <p:nvSpPr>
            <p:cNvPr id="11" name="Freeform 11"/>
            <p:cNvSpPr/>
            <p:nvPr/>
          </p:nvSpPr>
          <p:spPr>
            <a:xfrm>
              <a:off x="0" y="0"/>
              <a:ext cx="1110321" cy="354235"/>
            </a:xfrm>
            <a:custGeom>
              <a:avLst/>
              <a:gdLst/>
              <a:ahLst/>
              <a:cxnLst/>
              <a:rect l="l" t="t" r="r" b="b"/>
              <a:pathLst>
                <a:path w="1110321" h="354235">
                  <a:moveTo>
                    <a:pt x="555671" y="27948"/>
                  </a:moveTo>
                  <a:lnTo>
                    <a:pt x="402453" y="34934"/>
                  </a:lnTo>
                  <a:lnTo>
                    <a:pt x="328908" y="43319"/>
                  </a:lnTo>
                  <a:lnTo>
                    <a:pt x="262514" y="55196"/>
                  </a:lnTo>
                  <a:lnTo>
                    <a:pt x="202248" y="69170"/>
                  </a:lnTo>
                  <a:lnTo>
                    <a:pt x="149132" y="86637"/>
                  </a:lnTo>
                  <a:lnTo>
                    <a:pt x="105210" y="106201"/>
                  </a:lnTo>
                  <a:lnTo>
                    <a:pt x="73545" y="125065"/>
                  </a:lnTo>
                  <a:lnTo>
                    <a:pt x="52094" y="146026"/>
                  </a:lnTo>
                  <a:lnTo>
                    <a:pt x="40858" y="166288"/>
                  </a:lnTo>
                  <a:lnTo>
                    <a:pt x="43923" y="191441"/>
                  </a:lnTo>
                  <a:lnTo>
                    <a:pt x="55159" y="211703"/>
                  </a:lnTo>
                  <a:lnTo>
                    <a:pt x="77631" y="231964"/>
                  </a:lnTo>
                  <a:lnTo>
                    <a:pt x="113381" y="252925"/>
                  </a:lnTo>
                  <a:lnTo>
                    <a:pt x="159347" y="271790"/>
                  </a:lnTo>
                  <a:lnTo>
                    <a:pt x="212463" y="287860"/>
                  </a:lnTo>
                  <a:lnTo>
                    <a:pt x="314608" y="308820"/>
                  </a:lnTo>
                  <a:lnTo>
                    <a:pt x="434118" y="322794"/>
                  </a:lnTo>
                  <a:lnTo>
                    <a:pt x="561800" y="326986"/>
                  </a:lnTo>
                  <a:lnTo>
                    <a:pt x="683353" y="322095"/>
                  </a:lnTo>
                  <a:lnTo>
                    <a:pt x="803885" y="308122"/>
                  </a:lnTo>
                  <a:lnTo>
                    <a:pt x="905009" y="286462"/>
                  </a:lnTo>
                  <a:lnTo>
                    <a:pt x="985704" y="258515"/>
                  </a:lnTo>
                  <a:lnTo>
                    <a:pt x="1015326" y="243842"/>
                  </a:lnTo>
                  <a:lnTo>
                    <a:pt x="1041884" y="225676"/>
                  </a:lnTo>
                  <a:lnTo>
                    <a:pt x="1057206" y="211004"/>
                  </a:lnTo>
                  <a:lnTo>
                    <a:pt x="1067420" y="194235"/>
                  </a:lnTo>
                  <a:lnTo>
                    <a:pt x="1070485" y="179563"/>
                  </a:lnTo>
                  <a:lnTo>
                    <a:pt x="1066399" y="162096"/>
                  </a:lnTo>
                  <a:lnTo>
                    <a:pt x="1057206" y="144628"/>
                  </a:lnTo>
                  <a:lnTo>
                    <a:pt x="1041884" y="129956"/>
                  </a:lnTo>
                  <a:lnTo>
                    <a:pt x="990811" y="98515"/>
                  </a:lnTo>
                  <a:lnTo>
                    <a:pt x="911138" y="70568"/>
                  </a:lnTo>
                  <a:lnTo>
                    <a:pt x="804906" y="47511"/>
                  </a:lnTo>
                  <a:lnTo>
                    <a:pt x="689482" y="33537"/>
                  </a:lnTo>
                  <a:lnTo>
                    <a:pt x="546478" y="26550"/>
                  </a:lnTo>
                  <a:lnTo>
                    <a:pt x="538307" y="21659"/>
                  </a:lnTo>
                  <a:lnTo>
                    <a:pt x="535242" y="11179"/>
                  </a:lnTo>
                  <a:lnTo>
                    <a:pt x="540350" y="4891"/>
                  </a:lnTo>
                  <a:lnTo>
                    <a:pt x="553629" y="0"/>
                  </a:lnTo>
                  <a:lnTo>
                    <a:pt x="568950" y="3493"/>
                  </a:lnTo>
                  <a:lnTo>
                    <a:pt x="575079" y="9083"/>
                  </a:lnTo>
                  <a:lnTo>
                    <a:pt x="576101" y="16070"/>
                  </a:lnTo>
                  <a:lnTo>
                    <a:pt x="567929" y="25153"/>
                  </a:lnTo>
                  <a:lnTo>
                    <a:pt x="552607" y="27948"/>
                  </a:lnTo>
                  <a:lnTo>
                    <a:pt x="539328" y="22358"/>
                  </a:lnTo>
                  <a:lnTo>
                    <a:pt x="535242" y="16070"/>
                  </a:lnTo>
                  <a:lnTo>
                    <a:pt x="539328" y="5590"/>
                  </a:lnTo>
                  <a:lnTo>
                    <a:pt x="547500" y="1397"/>
                  </a:lnTo>
                  <a:lnTo>
                    <a:pt x="658838" y="3493"/>
                  </a:lnTo>
                  <a:lnTo>
                    <a:pt x="737490" y="9782"/>
                  </a:lnTo>
                  <a:lnTo>
                    <a:pt x="816142" y="20262"/>
                  </a:lnTo>
                  <a:lnTo>
                    <a:pt x="882537" y="33537"/>
                  </a:lnTo>
                  <a:lnTo>
                    <a:pt x="946889" y="50306"/>
                  </a:lnTo>
                  <a:lnTo>
                    <a:pt x="1016348" y="76856"/>
                  </a:lnTo>
                  <a:lnTo>
                    <a:pt x="1064356" y="105502"/>
                  </a:lnTo>
                  <a:lnTo>
                    <a:pt x="1097043" y="137642"/>
                  </a:lnTo>
                  <a:lnTo>
                    <a:pt x="1110321" y="173275"/>
                  </a:lnTo>
                  <a:lnTo>
                    <a:pt x="1109300" y="190742"/>
                  </a:lnTo>
                  <a:lnTo>
                    <a:pt x="1103171" y="208908"/>
                  </a:lnTo>
                  <a:lnTo>
                    <a:pt x="1077635" y="240349"/>
                  </a:lnTo>
                  <a:lnTo>
                    <a:pt x="1031669" y="270392"/>
                  </a:lnTo>
                  <a:lnTo>
                    <a:pt x="968339" y="297641"/>
                  </a:lnTo>
                  <a:lnTo>
                    <a:pt x="885601" y="320698"/>
                  </a:lnTo>
                  <a:lnTo>
                    <a:pt x="793670" y="338165"/>
                  </a:lnTo>
                  <a:lnTo>
                    <a:pt x="688461" y="350043"/>
                  </a:lnTo>
                  <a:lnTo>
                    <a:pt x="582229" y="354235"/>
                  </a:lnTo>
                  <a:lnTo>
                    <a:pt x="470891" y="352838"/>
                  </a:lnTo>
                  <a:lnTo>
                    <a:pt x="360574" y="343755"/>
                  </a:lnTo>
                  <a:lnTo>
                    <a:pt x="262514" y="329082"/>
                  </a:lnTo>
                  <a:lnTo>
                    <a:pt x="171604" y="306724"/>
                  </a:lnTo>
                  <a:lnTo>
                    <a:pt x="97038" y="279475"/>
                  </a:lnTo>
                  <a:lnTo>
                    <a:pt x="44944" y="248733"/>
                  </a:lnTo>
                  <a:lnTo>
                    <a:pt x="12257" y="215895"/>
                  </a:lnTo>
                  <a:lnTo>
                    <a:pt x="0" y="180960"/>
                  </a:lnTo>
                  <a:lnTo>
                    <a:pt x="1021" y="162794"/>
                  </a:lnTo>
                  <a:lnTo>
                    <a:pt x="9193" y="141834"/>
                  </a:lnTo>
                  <a:lnTo>
                    <a:pt x="24515" y="122969"/>
                  </a:lnTo>
                  <a:lnTo>
                    <a:pt x="43923" y="105502"/>
                  </a:lnTo>
                  <a:lnTo>
                    <a:pt x="71502" y="88035"/>
                  </a:lnTo>
                  <a:lnTo>
                    <a:pt x="106231" y="71266"/>
                  </a:lnTo>
                  <a:lnTo>
                    <a:pt x="185905" y="44017"/>
                  </a:lnTo>
                  <a:lnTo>
                    <a:pt x="251278" y="27948"/>
                  </a:lnTo>
                  <a:lnTo>
                    <a:pt x="323801" y="16070"/>
                  </a:lnTo>
                  <a:lnTo>
                    <a:pt x="402453" y="6987"/>
                  </a:lnTo>
                  <a:lnTo>
                    <a:pt x="481105" y="2096"/>
                  </a:lnTo>
                  <a:lnTo>
                    <a:pt x="550564" y="0"/>
                  </a:lnTo>
                  <a:lnTo>
                    <a:pt x="565886" y="2096"/>
                  </a:lnTo>
                  <a:lnTo>
                    <a:pt x="573036" y="6987"/>
                  </a:lnTo>
                  <a:lnTo>
                    <a:pt x="575079" y="17467"/>
                  </a:lnTo>
                  <a:lnTo>
                    <a:pt x="565886" y="25851"/>
                  </a:lnTo>
                  <a:lnTo>
                    <a:pt x="555671" y="27948"/>
                  </a:lnTo>
                </a:path>
              </a:pathLst>
            </a:custGeom>
            <a:solidFill>
              <a:srgbClr val="961A4B"/>
            </a:solidFill>
          </p:spPr>
          <p:txBody>
            <a:bodyPr/>
            <a:lstStyle/>
            <a:p>
              <a:endParaRPr lang="en-US"/>
            </a:p>
          </p:txBody>
        </p:sp>
        <p:sp>
          <p:nvSpPr>
            <p:cNvPr id="12" name="TextBox 12"/>
            <p:cNvSpPr txBox="1"/>
            <p:nvPr/>
          </p:nvSpPr>
          <p:spPr>
            <a:xfrm>
              <a:off x="101124" y="11692"/>
              <a:ext cx="876408" cy="285250"/>
            </a:xfrm>
            <a:prstGeom prst="rect">
              <a:avLst/>
            </a:prstGeom>
          </p:spPr>
          <p:txBody>
            <a:bodyPr lIns="63158" tIns="63158" rIns="63158" bIns="63158" rtlCol="0" anchor="ctr"/>
            <a:lstStyle/>
            <a:p>
              <a:pPr algn="ctr">
                <a:lnSpc>
                  <a:spcPts val="960"/>
                </a:lnSpc>
              </a:pPr>
              <a:endParaRPr/>
            </a:p>
          </p:txBody>
        </p:sp>
      </p:grpSp>
      <p:grpSp>
        <p:nvGrpSpPr>
          <p:cNvPr id="13" name="Group 13"/>
          <p:cNvGrpSpPr/>
          <p:nvPr/>
        </p:nvGrpSpPr>
        <p:grpSpPr>
          <a:xfrm>
            <a:off x="8347401" y="4177193"/>
            <a:ext cx="1192381" cy="323835"/>
            <a:chOff x="-20320" y="-25400"/>
            <a:chExt cx="1590065" cy="431840"/>
          </a:xfrm>
        </p:grpSpPr>
        <p:sp>
          <p:nvSpPr>
            <p:cNvPr id="14" name="Freeform 14"/>
            <p:cNvSpPr/>
            <p:nvPr/>
          </p:nvSpPr>
          <p:spPr>
            <a:xfrm>
              <a:off x="23405" y="17035"/>
              <a:ext cx="1543255" cy="398622"/>
            </a:xfrm>
            <a:custGeom>
              <a:avLst/>
              <a:gdLst/>
              <a:ahLst/>
              <a:cxnLst/>
              <a:rect l="l" t="t" r="r" b="b"/>
              <a:pathLst>
                <a:path w="1543255" h="398622">
                  <a:moveTo>
                    <a:pt x="772359" y="0"/>
                  </a:moveTo>
                  <a:cubicBezTo>
                    <a:pt x="345221" y="0"/>
                    <a:pt x="0" y="89435"/>
                    <a:pt x="0" y="199311"/>
                  </a:cubicBezTo>
                  <a:cubicBezTo>
                    <a:pt x="0" y="309188"/>
                    <a:pt x="345221" y="398622"/>
                    <a:pt x="772359" y="398622"/>
                  </a:cubicBezTo>
                  <a:cubicBezTo>
                    <a:pt x="1198034" y="398622"/>
                    <a:pt x="1543255" y="309188"/>
                    <a:pt x="1543255" y="199311"/>
                  </a:cubicBezTo>
                  <a:cubicBezTo>
                    <a:pt x="1543255" y="89435"/>
                    <a:pt x="1198034" y="0"/>
                    <a:pt x="772359" y="0"/>
                  </a:cubicBezTo>
                  <a:close/>
                </a:path>
              </a:pathLst>
            </a:custGeom>
            <a:solidFill>
              <a:srgbClr val="000000">
                <a:alpha val="0"/>
              </a:srgbClr>
            </a:solidFill>
            <a:ln cap="sq">
              <a:noFill/>
              <a:prstDash val="solid"/>
              <a:miter/>
            </a:ln>
          </p:spPr>
          <p:txBody>
            <a:bodyPr/>
            <a:lstStyle/>
            <a:p>
              <a:endParaRPr lang="en-US"/>
            </a:p>
          </p:txBody>
        </p:sp>
        <p:sp>
          <p:nvSpPr>
            <p:cNvPr id="15" name="Freeform 15"/>
            <p:cNvSpPr/>
            <p:nvPr/>
          </p:nvSpPr>
          <p:spPr>
            <a:xfrm>
              <a:off x="0" y="0"/>
              <a:ext cx="1590064" cy="431840"/>
            </a:xfrm>
            <a:custGeom>
              <a:avLst/>
              <a:gdLst/>
              <a:ahLst/>
              <a:cxnLst/>
              <a:rect l="l" t="t" r="r" b="b"/>
              <a:pathLst>
                <a:path w="1590064" h="431840">
                  <a:moveTo>
                    <a:pt x="795764" y="34070"/>
                  </a:moveTo>
                  <a:lnTo>
                    <a:pt x="576344" y="42588"/>
                  </a:lnTo>
                  <a:lnTo>
                    <a:pt x="471022" y="52809"/>
                  </a:lnTo>
                  <a:lnTo>
                    <a:pt x="375940" y="67289"/>
                  </a:lnTo>
                  <a:lnTo>
                    <a:pt x="289635" y="84324"/>
                  </a:lnTo>
                  <a:lnTo>
                    <a:pt x="213569" y="105618"/>
                  </a:lnTo>
                  <a:lnTo>
                    <a:pt x="150668" y="129467"/>
                  </a:lnTo>
                  <a:lnTo>
                    <a:pt x="105322" y="152464"/>
                  </a:lnTo>
                  <a:lnTo>
                    <a:pt x="74603" y="178017"/>
                  </a:lnTo>
                  <a:lnTo>
                    <a:pt x="58512" y="202718"/>
                  </a:lnTo>
                  <a:lnTo>
                    <a:pt x="62900" y="233381"/>
                  </a:lnTo>
                  <a:lnTo>
                    <a:pt x="78991" y="258082"/>
                  </a:lnTo>
                  <a:lnTo>
                    <a:pt x="111173" y="282783"/>
                  </a:lnTo>
                  <a:lnTo>
                    <a:pt x="162371" y="308336"/>
                  </a:lnTo>
                  <a:lnTo>
                    <a:pt x="228197" y="331333"/>
                  </a:lnTo>
                  <a:lnTo>
                    <a:pt x="304263" y="350924"/>
                  </a:lnTo>
                  <a:lnTo>
                    <a:pt x="450543" y="376476"/>
                  </a:lnTo>
                  <a:lnTo>
                    <a:pt x="621690" y="393511"/>
                  </a:lnTo>
                  <a:lnTo>
                    <a:pt x="804540" y="398622"/>
                  </a:lnTo>
                  <a:lnTo>
                    <a:pt x="978614" y="392660"/>
                  </a:lnTo>
                  <a:lnTo>
                    <a:pt x="1151224" y="375625"/>
                  </a:lnTo>
                  <a:lnTo>
                    <a:pt x="1296042" y="349220"/>
                  </a:lnTo>
                  <a:lnTo>
                    <a:pt x="1411603" y="315150"/>
                  </a:lnTo>
                  <a:lnTo>
                    <a:pt x="1454024" y="297263"/>
                  </a:lnTo>
                  <a:lnTo>
                    <a:pt x="1492057" y="275117"/>
                  </a:lnTo>
                  <a:lnTo>
                    <a:pt x="1513999" y="257230"/>
                  </a:lnTo>
                  <a:lnTo>
                    <a:pt x="1528627" y="236788"/>
                  </a:lnTo>
                  <a:lnTo>
                    <a:pt x="1533015" y="218901"/>
                  </a:lnTo>
                  <a:lnTo>
                    <a:pt x="1527164" y="197607"/>
                  </a:lnTo>
                  <a:lnTo>
                    <a:pt x="1513999" y="176314"/>
                  </a:lnTo>
                  <a:lnTo>
                    <a:pt x="1492057" y="158427"/>
                  </a:lnTo>
                  <a:lnTo>
                    <a:pt x="1418917" y="120098"/>
                  </a:lnTo>
                  <a:lnTo>
                    <a:pt x="1304818" y="86027"/>
                  </a:lnTo>
                  <a:lnTo>
                    <a:pt x="1152687" y="57919"/>
                  </a:lnTo>
                  <a:lnTo>
                    <a:pt x="987391" y="40884"/>
                  </a:lnTo>
                  <a:lnTo>
                    <a:pt x="782598" y="32367"/>
                  </a:lnTo>
                  <a:lnTo>
                    <a:pt x="770896" y="26404"/>
                  </a:lnTo>
                  <a:lnTo>
                    <a:pt x="766508" y="13628"/>
                  </a:lnTo>
                  <a:lnTo>
                    <a:pt x="773822" y="5962"/>
                  </a:lnTo>
                  <a:lnTo>
                    <a:pt x="792838" y="0"/>
                  </a:lnTo>
                  <a:lnTo>
                    <a:pt x="814780" y="4259"/>
                  </a:lnTo>
                  <a:lnTo>
                    <a:pt x="823557" y="11073"/>
                  </a:lnTo>
                  <a:lnTo>
                    <a:pt x="825020" y="19590"/>
                  </a:lnTo>
                  <a:lnTo>
                    <a:pt x="813317" y="30663"/>
                  </a:lnTo>
                  <a:lnTo>
                    <a:pt x="791375" y="34070"/>
                  </a:lnTo>
                  <a:lnTo>
                    <a:pt x="772359" y="27256"/>
                  </a:lnTo>
                  <a:lnTo>
                    <a:pt x="766508" y="19590"/>
                  </a:lnTo>
                  <a:lnTo>
                    <a:pt x="772359" y="6814"/>
                  </a:lnTo>
                  <a:lnTo>
                    <a:pt x="784061" y="1704"/>
                  </a:lnTo>
                  <a:lnTo>
                    <a:pt x="943507" y="4259"/>
                  </a:lnTo>
                  <a:lnTo>
                    <a:pt x="1056142" y="11925"/>
                  </a:lnTo>
                  <a:lnTo>
                    <a:pt x="1168778" y="24701"/>
                  </a:lnTo>
                  <a:lnTo>
                    <a:pt x="1263860" y="40884"/>
                  </a:lnTo>
                  <a:lnTo>
                    <a:pt x="1356016" y="61326"/>
                  </a:lnTo>
                  <a:lnTo>
                    <a:pt x="1455487" y="93693"/>
                  </a:lnTo>
                  <a:lnTo>
                    <a:pt x="1524238" y="128615"/>
                  </a:lnTo>
                  <a:lnTo>
                    <a:pt x="1571048" y="167796"/>
                  </a:lnTo>
                  <a:lnTo>
                    <a:pt x="1590064" y="211236"/>
                  </a:lnTo>
                  <a:lnTo>
                    <a:pt x="1588602" y="232529"/>
                  </a:lnTo>
                  <a:lnTo>
                    <a:pt x="1579825" y="254675"/>
                  </a:lnTo>
                  <a:lnTo>
                    <a:pt x="1543255" y="293004"/>
                  </a:lnTo>
                  <a:lnTo>
                    <a:pt x="1477429" y="329630"/>
                  </a:lnTo>
                  <a:lnTo>
                    <a:pt x="1386735" y="362848"/>
                  </a:lnTo>
                  <a:lnTo>
                    <a:pt x="1268248" y="390956"/>
                  </a:lnTo>
                  <a:lnTo>
                    <a:pt x="1136596" y="412250"/>
                  </a:lnTo>
                  <a:lnTo>
                    <a:pt x="985928" y="426730"/>
                  </a:lnTo>
                  <a:lnTo>
                    <a:pt x="833796" y="431840"/>
                  </a:lnTo>
                  <a:lnTo>
                    <a:pt x="674351" y="430137"/>
                  </a:lnTo>
                  <a:lnTo>
                    <a:pt x="516369" y="419064"/>
                  </a:lnTo>
                  <a:lnTo>
                    <a:pt x="375940" y="401177"/>
                  </a:lnTo>
                  <a:lnTo>
                    <a:pt x="245751" y="373921"/>
                  </a:lnTo>
                  <a:lnTo>
                    <a:pt x="138966" y="340703"/>
                  </a:lnTo>
                  <a:lnTo>
                    <a:pt x="64363" y="303225"/>
                  </a:lnTo>
                  <a:lnTo>
                    <a:pt x="17554" y="263193"/>
                  </a:lnTo>
                  <a:lnTo>
                    <a:pt x="0" y="220605"/>
                  </a:lnTo>
                  <a:lnTo>
                    <a:pt x="1463" y="198459"/>
                  </a:lnTo>
                  <a:lnTo>
                    <a:pt x="13165" y="172907"/>
                  </a:lnTo>
                  <a:lnTo>
                    <a:pt x="35107" y="149909"/>
                  </a:lnTo>
                  <a:lnTo>
                    <a:pt x="62900" y="128615"/>
                  </a:lnTo>
                  <a:lnTo>
                    <a:pt x="102396" y="107321"/>
                  </a:lnTo>
                  <a:lnTo>
                    <a:pt x="152131" y="86879"/>
                  </a:lnTo>
                  <a:lnTo>
                    <a:pt x="266230" y="53661"/>
                  </a:lnTo>
                  <a:lnTo>
                    <a:pt x="359849" y="34070"/>
                  </a:lnTo>
                  <a:lnTo>
                    <a:pt x="463708" y="19590"/>
                  </a:lnTo>
                  <a:lnTo>
                    <a:pt x="576344" y="8518"/>
                  </a:lnTo>
                  <a:lnTo>
                    <a:pt x="688979" y="2555"/>
                  </a:lnTo>
                  <a:lnTo>
                    <a:pt x="788450" y="0"/>
                  </a:lnTo>
                  <a:lnTo>
                    <a:pt x="810392" y="2555"/>
                  </a:lnTo>
                  <a:lnTo>
                    <a:pt x="820631" y="8518"/>
                  </a:lnTo>
                  <a:lnTo>
                    <a:pt x="823557" y="21294"/>
                  </a:lnTo>
                  <a:lnTo>
                    <a:pt x="810392" y="31515"/>
                  </a:lnTo>
                  <a:lnTo>
                    <a:pt x="795764" y="34070"/>
                  </a:lnTo>
                </a:path>
              </a:pathLst>
            </a:custGeom>
            <a:solidFill>
              <a:srgbClr val="961A4B"/>
            </a:solidFill>
          </p:spPr>
          <p:txBody>
            <a:bodyPr/>
            <a:lstStyle/>
            <a:p>
              <a:endParaRPr lang="en-US"/>
            </a:p>
          </p:txBody>
        </p:sp>
        <p:sp>
          <p:nvSpPr>
            <p:cNvPr id="16" name="TextBox 16"/>
            <p:cNvSpPr txBox="1"/>
            <p:nvPr/>
          </p:nvSpPr>
          <p:spPr>
            <a:xfrm>
              <a:off x="144817" y="18427"/>
              <a:ext cx="1255083" cy="343569"/>
            </a:xfrm>
            <a:prstGeom prst="rect">
              <a:avLst/>
            </a:prstGeom>
          </p:spPr>
          <p:txBody>
            <a:bodyPr lIns="63158" tIns="63158" rIns="63158" bIns="63158" rtlCol="0" anchor="ctr"/>
            <a:lstStyle/>
            <a:p>
              <a:pPr algn="ctr">
                <a:lnSpc>
                  <a:spcPts val="960"/>
                </a:lnSpc>
              </a:pPr>
              <a:endParaRPr/>
            </a:p>
          </p:txBody>
        </p:sp>
      </p:grpSp>
      <p:grpSp>
        <p:nvGrpSpPr>
          <p:cNvPr id="17" name="Group 17"/>
          <p:cNvGrpSpPr/>
          <p:nvPr/>
        </p:nvGrpSpPr>
        <p:grpSpPr>
          <a:xfrm>
            <a:off x="5632316" y="2930253"/>
            <a:ext cx="848496" cy="323835"/>
            <a:chOff x="-20320" y="-25400"/>
            <a:chExt cx="1131487" cy="431840"/>
          </a:xfrm>
        </p:grpSpPr>
        <p:sp>
          <p:nvSpPr>
            <p:cNvPr id="18" name="Freeform 18"/>
            <p:cNvSpPr/>
            <p:nvPr/>
          </p:nvSpPr>
          <p:spPr>
            <a:xfrm>
              <a:off x="16655" y="17035"/>
              <a:ext cx="1098177" cy="398622"/>
            </a:xfrm>
            <a:custGeom>
              <a:avLst/>
              <a:gdLst/>
              <a:ahLst/>
              <a:cxnLst/>
              <a:rect l="l" t="t" r="r" b="b"/>
              <a:pathLst>
                <a:path w="1098177" h="398622">
                  <a:moveTo>
                    <a:pt x="549609" y="0"/>
                  </a:moveTo>
                  <a:cubicBezTo>
                    <a:pt x="245658" y="0"/>
                    <a:pt x="0" y="89435"/>
                    <a:pt x="0" y="199311"/>
                  </a:cubicBezTo>
                  <a:cubicBezTo>
                    <a:pt x="0" y="309188"/>
                    <a:pt x="245658" y="398622"/>
                    <a:pt x="549609" y="398622"/>
                  </a:cubicBezTo>
                  <a:cubicBezTo>
                    <a:pt x="852518" y="398622"/>
                    <a:pt x="1098177" y="309188"/>
                    <a:pt x="1098177" y="199311"/>
                  </a:cubicBezTo>
                  <a:cubicBezTo>
                    <a:pt x="1098177" y="89435"/>
                    <a:pt x="852518" y="0"/>
                    <a:pt x="549609" y="0"/>
                  </a:cubicBezTo>
                  <a:close/>
                </a:path>
              </a:pathLst>
            </a:custGeom>
            <a:solidFill>
              <a:srgbClr val="000000">
                <a:alpha val="0"/>
              </a:srgbClr>
            </a:solidFill>
            <a:ln cap="sq">
              <a:noFill/>
              <a:prstDash val="solid"/>
              <a:miter/>
            </a:ln>
          </p:spPr>
          <p:txBody>
            <a:bodyPr/>
            <a:lstStyle/>
            <a:p>
              <a:endParaRPr lang="en-US"/>
            </a:p>
          </p:txBody>
        </p:sp>
        <p:sp>
          <p:nvSpPr>
            <p:cNvPr id="19" name="Freeform 19"/>
            <p:cNvSpPr/>
            <p:nvPr/>
          </p:nvSpPr>
          <p:spPr>
            <a:xfrm>
              <a:off x="0" y="0"/>
              <a:ext cx="1131487" cy="431840"/>
            </a:xfrm>
            <a:custGeom>
              <a:avLst/>
              <a:gdLst/>
              <a:ahLst/>
              <a:cxnLst/>
              <a:rect l="l" t="t" r="r" b="b"/>
              <a:pathLst>
                <a:path w="1131487" h="431840">
                  <a:moveTo>
                    <a:pt x="566264" y="34070"/>
                  </a:moveTo>
                  <a:lnTo>
                    <a:pt x="410125" y="42588"/>
                  </a:lnTo>
                  <a:lnTo>
                    <a:pt x="335178" y="52809"/>
                  </a:lnTo>
                  <a:lnTo>
                    <a:pt x="267518" y="67289"/>
                  </a:lnTo>
                  <a:lnTo>
                    <a:pt x="206103" y="84324"/>
                  </a:lnTo>
                  <a:lnTo>
                    <a:pt x="151975" y="105618"/>
                  </a:lnTo>
                  <a:lnTo>
                    <a:pt x="107215" y="129467"/>
                  </a:lnTo>
                  <a:lnTo>
                    <a:pt x="74947" y="152464"/>
                  </a:lnTo>
                  <a:lnTo>
                    <a:pt x="53087" y="178017"/>
                  </a:lnTo>
                  <a:lnTo>
                    <a:pt x="41637" y="202718"/>
                  </a:lnTo>
                  <a:lnTo>
                    <a:pt x="44760" y="233381"/>
                  </a:lnTo>
                  <a:lnTo>
                    <a:pt x="56210" y="258082"/>
                  </a:lnTo>
                  <a:lnTo>
                    <a:pt x="79110" y="282783"/>
                  </a:lnTo>
                  <a:lnTo>
                    <a:pt x="115543" y="308336"/>
                  </a:lnTo>
                  <a:lnTo>
                    <a:pt x="162384" y="331333"/>
                  </a:lnTo>
                  <a:lnTo>
                    <a:pt x="216513" y="350924"/>
                  </a:lnTo>
                  <a:lnTo>
                    <a:pt x="320605" y="376476"/>
                  </a:lnTo>
                  <a:lnTo>
                    <a:pt x="442394" y="393511"/>
                  </a:lnTo>
                  <a:lnTo>
                    <a:pt x="572509" y="398622"/>
                  </a:lnTo>
                  <a:lnTo>
                    <a:pt x="696380" y="392660"/>
                  </a:lnTo>
                  <a:lnTo>
                    <a:pt x="819209" y="375625"/>
                  </a:lnTo>
                  <a:lnTo>
                    <a:pt x="922260" y="349220"/>
                  </a:lnTo>
                  <a:lnTo>
                    <a:pt x="1004494" y="315150"/>
                  </a:lnTo>
                  <a:lnTo>
                    <a:pt x="1034680" y="297263"/>
                  </a:lnTo>
                  <a:lnTo>
                    <a:pt x="1061744" y="275117"/>
                  </a:lnTo>
                  <a:lnTo>
                    <a:pt x="1077358" y="257230"/>
                  </a:lnTo>
                  <a:lnTo>
                    <a:pt x="1087768" y="236788"/>
                  </a:lnTo>
                  <a:lnTo>
                    <a:pt x="1090890" y="218901"/>
                  </a:lnTo>
                  <a:lnTo>
                    <a:pt x="1086727" y="197607"/>
                  </a:lnTo>
                  <a:lnTo>
                    <a:pt x="1077358" y="176314"/>
                  </a:lnTo>
                  <a:lnTo>
                    <a:pt x="1061744" y="158427"/>
                  </a:lnTo>
                  <a:lnTo>
                    <a:pt x="1009698" y="120098"/>
                  </a:lnTo>
                  <a:lnTo>
                    <a:pt x="928506" y="86027"/>
                  </a:lnTo>
                  <a:lnTo>
                    <a:pt x="820250" y="57919"/>
                  </a:lnTo>
                  <a:lnTo>
                    <a:pt x="702625" y="40884"/>
                  </a:lnTo>
                  <a:lnTo>
                    <a:pt x="556895" y="32367"/>
                  </a:lnTo>
                  <a:lnTo>
                    <a:pt x="548568" y="26404"/>
                  </a:lnTo>
                  <a:lnTo>
                    <a:pt x="545445" y="13628"/>
                  </a:lnTo>
                  <a:lnTo>
                    <a:pt x="550650" y="5962"/>
                  </a:lnTo>
                  <a:lnTo>
                    <a:pt x="564182" y="0"/>
                  </a:lnTo>
                  <a:lnTo>
                    <a:pt x="579796" y="4259"/>
                  </a:lnTo>
                  <a:lnTo>
                    <a:pt x="586041" y="11073"/>
                  </a:lnTo>
                  <a:lnTo>
                    <a:pt x="587082" y="19590"/>
                  </a:lnTo>
                  <a:lnTo>
                    <a:pt x="578755" y="30663"/>
                  </a:lnTo>
                  <a:lnTo>
                    <a:pt x="563141" y="34070"/>
                  </a:lnTo>
                  <a:lnTo>
                    <a:pt x="549609" y="27256"/>
                  </a:lnTo>
                  <a:lnTo>
                    <a:pt x="545445" y="19590"/>
                  </a:lnTo>
                  <a:lnTo>
                    <a:pt x="549609" y="6814"/>
                  </a:lnTo>
                  <a:lnTo>
                    <a:pt x="557936" y="1704"/>
                  </a:lnTo>
                  <a:lnTo>
                    <a:pt x="671397" y="4259"/>
                  </a:lnTo>
                  <a:lnTo>
                    <a:pt x="751549" y="11925"/>
                  </a:lnTo>
                  <a:lnTo>
                    <a:pt x="831700" y="24701"/>
                  </a:lnTo>
                  <a:lnTo>
                    <a:pt x="899360" y="40884"/>
                  </a:lnTo>
                  <a:lnTo>
                    <a:pt x="964938" y="61326"/>
                  </a:lnTo>
                  <a:lnTo>
                    <a:pt x="1035721" y="93693"/>
                  </a:lnTo>
                  <a:lnTo>
                    <a:pt x="1084645" y="128615"/>
                  </a:lnTo>
                  <a:lnTo>
                    <a:pt x="1117955" y="167796"/>
                  </a:lnTo>
                  <a:lnTo>
                    <a:pt x="1131487" y="211236"/>
                  </a:lnTo>
                  <a:lnTo>
                    <a:pt x="1130446" y="232529"/>
                  </a:lnTo>
                  <a:lnTo>
                    <a:pt x="1124200" y="254675"/>
                  </a:lnTo>
                  <a:lnTo>
                    <a:pt x="1098177" y="293004"/>
                  </a:lnTo>
                  <a:lnTo>
                    <a:pt x="1051335" y="329630"/>
                  </a:lnTo>
                  <a:lnTo>
                    <a:pt x="986798" y="362848"/>
                  </a:lnTo>
                  <a:lnTo>
                    <a:pt x="902483" y="390956"/>
                  </a:lnTo>
                  <a:lnTo>
                    <a:pt x="808799" y="412250"/>
                  </a:lnTo>
                  <a:lnTo>
                    <a:pt x="701584" y="426730"/>
                  </a:lnTo>
                  <a:lnTo>
                    <a:pt x="593328" y="431840"/>
                  </a:lnTo>
                  <a:lnTo>
                    <a:pt x="479867" y="430137"/>
                  </a:lnTo>
                  <a:lnTo>
                    <a:pt x="367447" y="419064"/>
                  </a:lnTo>
                  <a:lnTo>
                    <a:pt x="267518" y="401177"/>
                  </a:lnTo>
                  <a:lnTo>
                    <a:pt x="174876" y="373921"/>
                  </a:lnTo>
                  <a:lnTo>
                    <a:pt x="98888" y="340703"/>
                  </a:lnTo>
                  <a:lnTo>
                    <a:pt x="45801" y="303225"/>
                  </a:lnTo>
                  <a:lnTo>
                    <a:pt x="12491" y="263193"/>
                  </a:lnTo>
                  <a:lnTo>
                    <a:pt x="0" y="220605"/>
                  </a:lnTo>
                  <a:lnTo>
                    <a:pt x="1041" y="198459"/>
                  </a:lnTo>
                  <a:lnTo>
                    <a:pt x="9368" y="172907"/>
                  </a:lnTo>
                  <a:lnTo>
                    <a:pt x="24982" y="149909"/>
                  </a:lnTo>
                  <a:lnTo>
                    <a:pt x="44760" y="128615"/>
                  </a:lnTo>
                  <a:lnTo>
                    <a:pt x="72865" y="107321"/>
                  </a:lnTo>
                  <a:lnTo>
                    <a:pt x="108256" y="86879"/>
                  </a:lnTo>
                  <a:lnTo>
                    <a:pt x="189449" y="53661"/>
                  </a:lnTo>
                  <a:lnTo>
                    <a:pt x="256068" y="34070"/>
                  </a:lnTo>
                  <a:lnTo>
                    <a:pt x="329974" y="19590"/>
                  </a:lnTo>
                  <a:lnTo>
                    <a:pt x="410125" y="8518"/>
                  </a:lnTo>
                  <a:lnTo>
                    <a:pt x="490276" y="2555"/>
                  </a:lnTo>
                  <a:lnTo>
                    <a:pt x="561059" y="0"/>
                  </a:lnTo>
                  <a:lnTo>
                    <a:pt x="576673" y="2555"/>
                  </a:lnTo>
                  <a:lnTo>
                    <a:pt x="583959" y="8518"/>
                  </a:lnTo>
                  <a:lnTo>
                    <a:pt x="586041" y="21294"/>
                  </a:lnTo>
                  <a:lnTo>
                    <a:pt x="576673" y="31515"/>
                  </a:lnTo>
                  <a:lnTo>
                    <a:pt x="566264" y="34070"/>
                  </a:lnTo>
                </a:path>
              </a:pathLst>
            </a:custGeom>
            <a:solidFill>
              <a:srgbClr val="961A4B"/>
            </a:solidFill>
          </p:spPr>
          <p:txBody>
            <a:bodyPr/>
            <a:lstStyle/>
            <a:p>
              <a:endParaRPr lang="en-US"/>
            </a:p>
          </p:txBody>
        </p:sp>
        <p:sp>
          <p:nvSpPr>
            <p:cNvPr id="20" name="TextBox 20"/>
            <p:cNvSpPr txBox="1"/>
            <p:nvPr/>
          </p:nvSpPr>
          <p:spPr>
            <a:xfrm>
              <a:off x="103052" y="18427"/>
              <a:ext cx="893115" cy="343569"/>
            </a:xfrm>
            <a:prstGeom prst="rect">
              <a:avLst/>
            </a:prstGeom>
          </p:spPr>
          <p:txBody>
            <a:bodyPr lIns="63158" tIns="63158" rIns="63158" bIns="63158" rtlCol="0" anchor="ctr"/>
            <a:lstStyle/>
            <a:p>
              <a:pPr algn="ctr">
                <a:lnSpc>
                  <a:spcPts val="960"/>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35800" y="1048050"/>
            <a:ext cx="15444900" cy="8187900"/>
            <a:chOff x="0" y="0"/>
            <a:chExt cx="20593200" cy="10917200"/>
          </a:xfrm>
        </p:grpSpPr>
        <p:sp>
          <p:nvSpPr>
            <p:cNvPr id="3" name="Freeform 3"/>
            <p:cNvSpPr/>
            <p:nvPr/>
          </p:nvSpPr>
          <p:spPr>
            <a:xfrm>
              <a:off x="0" y="0"/>
              <a:ext cx="20593177" cy="10917174"/>
            </a:xfrm>
            <a:custGeom>
              <a:avLst/>
              <a:gdLst/>
              <a:ahLst/>
              <a:cxnLst/>
              <a:rect l="l" t="t" r="r" b="b"/>
              <a:pathLst>
                <a:path w="20593177" h="10917174">
                  <a:moveTo>
                    <a:pt x="25400" y="0"/>
                  </a:moveTo>
                  <a:lnTo>
                    <a:pt x="20567777" y="0"/>
                  </a:lnTo>
                  <a:cubicBezTo>
                    <a:pt x="20581747" y="0"/>
                    <a:pt x="20593177" y="11430"/>
                    <a:pt x="20593177" y="25400"/>
                  </a:cubicBezTo>
                  <a:lnTo>
                    <a:pt x="20593177" y="10891774"/>
                  </a:lnTo>
                  <a:cubicBezTo>
                    <a:pt x="20593177" y="10905744"/>
                    <a:pt x="20581747" y="10917174"/>
                    <a:pt x="20567777"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567777" y="10866374"/>
                  </a:lnTo>
                  <a:lnTo>
                    <a:pt x="20567777" y="10891774"/>
                  </a:lnTo>
                  <a:lnTo>
                    <a:pt x="20542377" y="10891774"/>
                  </a:lnTo>
                  <a:lnTo>
                    <a:pt x="20542377" y="25400"/>
                  </a:lnTo>
                  <a:lnTo>
                    <a:pt x="20567777" y="25400"/>
                  </a:lnTo>
                  <a:lnTo>
                    <a:pt x="20567777" y="50800"/>
                  </a:lnTo>
                  <a:lnTo>
                    <a:pt x="25400" y="50800"/>
                  </a:lnTo>
                  <a:close/>
                </a:path>
              </a:pathLst>
            </a:custGeom>
            <a:solidFill>
              <a:srgbClr val="333333"/>
            </a:solidFill>
          </p:spPr>
          <p:txBody>
            <a:bodyPr/>
            <a:lstStyle/>
            <a:p>
              <a:endParaRPr lang="en-US"/>
            </a:p>
          </p:txBody>
        </p:sp>
      </p:grpSp>
      <p:sp>
        <p:nvSpPr>
          <p:cNvPr id="4" name="TextBox 4"/>
          <p:cNvSpPr txBox="1"/>
          <p:nvPr/>
        </p:nvSpPr>
        <p:spPr>
          <a:xfrm>
            <a:off x="1673091" y="1299296"/>
            <a:ext cx="14729161" cy="862203"/>
          </a:xfrm>
          <a:prstGeom prst="rect">
            <a:avLst/>
          </a:prstGeom>
        </p:spPr>
        <p:txBody>
          <a:bodyPr lIns="0" tIns="0" rIns="0" bIns="0" rtlCol="0" anchor="t">
            <a:spAutoFit/>
          </a:bodyPr>
          <a:lstStyle/>
          <a:p>
            <a:pPr algn="l">
              <a:lnSpc>
                <a:spcPts val="7176"/>
              </a:lnSpc>
            </a:pPr>
            <a:r>
              <a:rPr lang="en-US" sz="5200">
                <a:solidFill>
                  <a:srgbClr val="333333"/>
                </a:solidFill>
                <a:latin typeface="Montserrat"/>
                <a:ea typeface="Montserrat"/>
                <a:cs typeface="Montserrat"/>
                <a:sym typeface="Montserrat"/>
              </a:rPr>
              <a:t>Annual Chapter Submission Form Elements</a:t>
            </a:r>
          </a:p>
        </p:txBody>
      </p:sp>
      <p:sp>
        <p:nvSpPr>
          <p:cNvPr id="5" name="TextBox 5"/>
          <p:cNvSpPr txBox="1"/>
          <p:nvPr/>
        </p:nvSpPr>
        <p:spPr>
          <a:xfrm>
            <a:off x="1636253" y="2498495"/>
            <a:ext cx="15015494" cy="5810630"/>
          </a:xfrm>
          <a:prstGeom prst="rect">
            <a:avLst/>
          </a:prstGeom>
        </p:spPr>
        <p:txBody>
          <a:bodyPr lIns="0" tIns="0" rIns="0" bIns="0" rtlCol="0" anchor="t">
            <a:spAutoFit/>
          </a:bodyPr>
          <a:lstStyle/>
          <a:p>
            <a:pPr marL="885195" lvl="1" indent="-442598" algn="l">
              <a:lnSpc>
                <a:spcPts val="6642"/>
              </a:lnSpc>
              <a:buAutoNum type="arabicPeriod"/>
            </a:pPr>
            <a:r>
              <a:rPr lang="en-US" sz="4100">
                <a:solidFill>
                  <a:srgbClr val="333333"/>
                </a:solidFill>
                <a:latin typeface="Montserrat"/>
                <a:ea typeface="Montserrat"/>
                <a:cs typeface="Montserrat"/>
                <a:sym typeface="Montserrat"/>
              </a:rPr>
              <a:t>CTSO and Advisor Information</a:t>
            </a:r>
          </a:p>
          <a:p>
            <a:pPr marL="885195" lvl="1" indent="-442598" algn="l">
              <a:lnSpc>
                <a:spcPts val="6642"/>
              </a:lnSpc>
              <a:buAutoNum type="arabicPeriod"/>
            </a:pPr>
            <a:r>
              <a:rPr lang="en-US" sz="4100">
                <a:solidFill>
                  <a:srgbClr val="333333"/>
                </a:solidFill>
                <a:latin typeface="Montserrat"/>
                <a:ea typeface="Montserrat"/>
                <a:cs typeface="Montserrat"/>
                <a:sym typeface="Montserrat"/>
              </a:rPr>
              <a:t>Membership</a:t>
            </a:r>
          </a:p>
          <a:p>
            <a:pPr marL="885195" lvl="1" indent="-442598" algn="l">
              <a:lnSpc>
                <a:spcPts val="6642"/>
              </a:lnSpc>
              <a:buAutoNum type="arabicPeriod"/>
            </a:pPr>
            <a:r>
              <a:rPr lang="en-US" sz="4100">
                <a:solidFill>
                  <a:srgbClr val="333333"/>
                </a:solidFill>
                <a:latin typeface="Montserrat"/>
                <a:ea typeface="Montserrat"/>
                <a:cs typeface="Montserrat"/>
                <a:sym typeface="Montserrat"/>
              </a:rPr>
              <a:t>Chapter Constitution and/or Bylaws</a:t>
            </a:r>
          </a:p>
          <a:p>
            <a:pPr marL="885195" lvl="1" indent="-442598" algn="l">
              <a:lnSpc>
                <a:spcPts val="6642"/>
              </a:lnSpc>
              <a:buAutoNum type="arabicPeriod"/>
            </a:pPr>
            <a:r>
              <a:rPr lang="en-US" sz="4100">
                <a:solidFill>
                  <a:srgbClr val="333333"/>
                </a:solidFill>
                <a:latin typeface="Montserrat"/>
                <a:ea typeface="Montserrat"/>
                <a:cs typeface="Montserrat"/>
                <a:sym typeface="Montserrat"/>
              </a:rPr>
              <a:t>Program of Work, Program of Activities, Program of Leadership</a:t>
            </a:r>
          </a:p>
          <a:p>
            <a:pPr marL="885195" lvl="1" indent="-442598" algn="l">
              <a:lnSpc>
                <a:spcPts val="6642"/>
              </a:lnSpc>
              <a:buAutoNum type="arabicPeriod"/>
            </a:pPr>
            <a:r>
              <a:rPr lang="en-US" sz="4100">
                <a:solidFill>
                  <a:srgbClr val="333333"/>
                </a:solidFill>
                <a:latin typeface="Montserrat"/>
                <a:ea typeface="Montserrat"/>
                <a:cs typeface="Montserrat"/>
                <a:sym typeface="Montserrat"/>
              </a:rPr>
              <a:t>Meeting Minutes</a:t>
            </a:r>
          </a:p>
          <a:p>
            <a:pPr marL="885195" lvl="1" indent="-442598" algn="l">
              <a:lnSpc>
                <a:spcPts val="6642"/>
              </a:lnSpc>
              <a:buAutoNum type="arabicPeriod"/>
            </a:pPr>
            <a:r>
              <a:rPr lang="en-US" sz="4100">
                <a:solidFill>
                  <a:srgbClr val="333333"/>
                </a:solidFill>
                <a:latin typeface="Montserrat"/>
                <a:ea typeface="Montserrat"/>
                <a:cs typeface="Montserrat"/>
                <a:sym typeface="Montserrat"/>
              </a:rPr>
              <a:t>Statement of Assurance</a:t>
            </a:r>
          </a:p>
        </p:txBody>
      </p:sp>
      <p:sp>
        <p:nvSpPr>
          <p:cNvPr id="6" name="Freeform 6"/>
          <p:cNvSpPr/>
          <p:nvPr/>
        </p:nvSpPr>
        <p:spPr>
          <a:xfrm>
            <a:off x="17474740" y="9486313"/>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3450" y="4846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202749" y="1028700"/>
            <a:ext cx="1343102" cy="2215426"/>
          </a:xfrm>
          <a:custGeom>
            <a:avLst/>
            <a:gdLst/>
            <a:ahLst/>
            <a:cxnLst/>
            <a:rect l="l" t="t" r="r" b="b"/>
            <a:pathLst>
              <a:path w="1343102" h="2215426">
                <a:moveTo>
                  <a:pt x="0" y="0"/>
                </a:moveTo>
                <a:lnTo>
                  <a:pt x="1343102" y="0"/>
                </a:lnTo>
                <a:lnTo>
                  <a:pt x="1343102" y="2215426"/>
                </a:lnTo>
                <a:lnTo>
                  <a:pt x="0" y="22154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244031" y="2469646"/>
            <a:ext cx="7015269" cy="6788654"/>
          </a:xfrm>
          <a:custGeom>
            <a:avLst/>
            <a:gdLst/>
            <a:ahLst/>
            <a:cxnLst/>
            <a:rect l="l" t="t" r="r" b="b"/>
            <a:pathLst>
              <a:path w="7015269" h="6788654">
                <a:moveTo>
                  <a:pt x="0" y="0"/>
                </a:moveTo>
                <a:lnTo>
                  <a:pt x="7015269" y="0"/>
                </a:lnTo>
                <a:lnTo>
                  <a:pt x="7015269" y="6788654"/>
                </a:lnTo>
                <a:lnTo>
                  <a:pt x="0" y="6788654"/>
                </a:lnTo>
                <a:lnTo>
                  <a:pt x="0" y="0"/>
                </a:lnTo>
                <a:close/>
              </a:path>
            </a:pathLst>
          </a:custGeom>
          <a:blipFill>
            <a:blip r:embed="rId5"/>
            <a:stretch>
              <a:fillRect l="-13273" r="-12197"/>
            </a:stretch>
          </a:blipFill>
        </p:spPr>
        <p:txBody>
          <a:bodyPr/>
          <a:lstStyle/>
          <a:p>
            <a:endParaRPr lang="en-US"/>
          </a:p>
        </p:txBody>
      </p:sp>
      <p:sp>
        <p:nvSpPr>
          <p:cNvPr id="6" name="TextBox 6"/>
          <p:cNvSpPr txBox="1"/>
          <p:nvPr/>
        </p:nvSpPr>
        <p:spPr>
          <a:xfrm>
            <a:off x="3031281" y="1288688"/>
            <a:ext cx="11581973"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CTSO Affiliation</a:t>
            </a:r>
          </a:p>
        </p:txBody>
      </p:sp>
      <p:sp>
        <p:nvSpPr>
          <p:cNvPr id="7" name="TextBox 7"/>
          <p:cNvSpPr txBox="1"/>
          <p:nvPr/>
        </p:nvSpPr>
        <p:spPr>
          <a:xfrm>
            <a:off x="1028700" y="3650182"/>
            <a:ext cx="8938755" cy="580339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To start the form, some basic information needs to be established:</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Which CTSO are you affiliated with?</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This question allows the correct person to review your submissions</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Was this program affiliated with the same CTSO last year?</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This allows us to update our records</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Are you a Private or Parochial School?</a:t>
            </a:r>
          </a:p>
          <a:p>
            <a:pPr marL="1209040" lvl="2" indent="-403013" algn="l">
              <a:lnSpc>
                <a:spcPts val="3863"/>
              </a:lnSpc>
              <a:buFont typeface="Arial"/>
              <a:buChar char="⚬"/>
            </a:pPr>
            <a:r>
              <a:rPr lang="en-US" sz="2799">
                <a:solidFill>
                  <a:srgbClr val="333333"/>
                </a:solidFill>
                <a:latin typeface="Montserrat"/>
                <a:ea typeface="Montserrat"/>
                <a:cs typeface="Montserrat"/>
                <a:sym typeface="Montserrat"/>
              </a:rPr>
              <a:t>These schools have to go through an additional approval process, so this question allows us to follow up if needed</a:t>
            </a: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45350" y="4465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AutoShape 4"/>
          <p:cNvSpPr/>
          <p:nvPr/>
        </p:nvSpPr>
        <p:spPr>
          <a:xfrm rot="199225">
            <a:off x="17802798" y="456075"/>
            <a:ext cx="657804" cy="0"/>
          </a:xfrm>
          <a:prstGeom prst="line">
            <a:avLst/>
          </a:prstGeom>
          <a:ln w="19050" cap="rnd">
            <a:solidFill>
              <a:srgbClr val="333333"/>
            </a:solidFill>
            <a:prstDash val="solid"/>
            <a:headEnd type="none" w="sm" len="sm"/>
            <a:tailEnd type="none" w="sm" len="sm"/>
          </a:ln>
        </p:spPr>
        <p:txBody>
          <a:bodyPr/>
          <a:lstStyle/>
          <a:p>
            <a:endParaRPr lang="en-US"/>
          </a:p>
        </p:txBody>
      </p:sp>
      <p:sp>
        <p:nvSpPr>
          <p:cNvPr id="5" name="AutoShape 5"/>
          <p:cNvSpPr/>
          <p:nvPr/>
        </p:nvSpPr>
        <p:spPr>
          <a:xfrm rot="5204516">
            <a:off x="131858" y="10140675"/>
            <a:ext cx="670384" cy="0"/>
          </a:xfrm>
          <a:prstGeom prst="line">
            <a:avLst/>
          </a:prstGeom>
          <a:ln w="19050" cap="rnd">
            <a:solidFill>
              <a:srgbClr val="333333"/>
            </a:solidFill>
            <a:prstDash val="solid"/>
            <a:headEnd type="none" w="sm" len="sm"/>
            <a:tailEnd type="none" w="sm" len="sm"/>
          </a:ln>
        </p:spPr>
        <p:txBody>
          <a:bodyPr/>
          <a:lstStyle/>
          <a:p>
            <a:endParaRPr lang="en-US"/>
          </a:p>
        </p:txBody>
      </p:sp>
      <p:sp>
        <p:nvSpPr>
          <p:cNvPr id="6" name="TextBox 6"/>
          <p:cNvSpPr txBox="1"/>
          <p:nvPr/>
        </p:nvSpPr>
        <p:spPr>
          <a:xfrm>
            <a:off x="1530825" y="1263038"/>
            <a:ext cx="15225150" cy="847725"/>
          </a:xfrm>
          <a:prstGeom prst="rect">
            <a:avLst/>
          </a:prstGeom>
        </p:spPr>
        <p:txBody>
          <a:bodyPr lIns="0" tIns="0" rIns="0" bIns="0" rtlCol="0" anchor="t">
            <a:spAutoFit/>
          </a:bodyPr>
          <a:lstStyle/>
          <a:p>
            <a:pPr algn="r">
              <a:lnSpc>
                <a:spcPts val="6719"/>
              </a:lnSpc>
            </a:pPr>
            <a:r>
              <a:rPr lang="en-US" sz="5599">
                <a:solidFill>
                  <a:srgbClr val="333333"/>
                </a:solidFill>
                <a:latin typeface="Montserrat"/>
                <a:ea typeface="Montserrat"/>
                <a:cs typeface="Montserrat"/>
                <a:sym typeface="Montserrat"/>
              </a:rPr>
              <a:t>Important Notes</a:t>
            </a:r>
          </a:p>
        </p:txBody>
      </p:sp>
      <p:sp>
        <p:nvSpPr>
          <p:cNvPr id="7" name="TextBox 7"/>
          <p:cNvSpPr txBox="1"/>
          <p:nvPr/>
        </p:nvSpPr>
        <p:spPr>
          <a:xfrm>
            <a:off x="1028700" y="3760411"/>
            <a:ext cx="4572082" cy="1431417"/>
          </a:xfrm>
          <a:prstGeom prst="rect">
            <a:avLst/>
          </a:prstGeom>
        </p:spPr>
        <p:txBody>
          <a:bodyPr lIns="0" tIns="0" rIns="0" bIns="0" rtlCol="0" anchor="t">
            <a:spAutoFit/>
          </a:bodyPr>
          <a:lstStyle/>
          <a:p>
            <a:pPr algn="ctr">
              <a:lnSpc>
                <a:spcPts val="3863"/>
              </a:lnSpc>
            </a:pPr>
            <a:r>
              <a:rPr lang="en-US" sz="2799">
                <a:solidFill>
                  <a:srgbClr val="333333"/>
                </a:solidFill>
                <a:latin typeface="Montserrat"/>
                <a:ea typeface="Montserrat"/>
                <a:cs typeface="Montserrat"/>
                <a:sym typeface="Montserrat"/>
              </a:rPr>
              <a:t>Chapters need to have their Chapter ID available.</a:t>
            </a:r>
          </a:p>
        </p:txBody>
      </p:sp>
      <p:sp>
        <p:nvSpPr>
          <p:cNvPr id="8" name="TextBox 8"/>
          <p:cNvSpPr txBox="1"/>
          <p:nvPr/>
        </p:nvSpPr>
        <p:spPr>
          <a:xfrm>
            <a:off x="6469198" y="4457069"/>
            <a:ext cx="4822487" cy="2402967"/>
          </a:xfrm>
          <a:prstGeom prst="rect">
            <a:avLst/>
          </a:prstGeom>
        </p:spPr>
        <p:txBody>
          <a:bodyPr lIns="0" tIns="0" rIns="0" bIns="0" rtlCol="0" anchor="t">
            <a:spAutoFit/>
          </a:bodyPr>
          <a:lstStyle/>
          <a:p>
            <a:pPr algn="ctr">
              <a:lnSpc>
                <a:spcPts val="3863"/>
              </a:lnSpc>
            </a:pPr>
            <a:r>
              <a:rPr lang="en-US" sz="2799">
                <a:solidFill>
                  <a:srgbClr val="333333"/>
                </a:solidFill>
                <a:latin typeface="Montserrat"/>
                <a:ea typeface="Montserrat"/>
                <a:cs typeface="Montserrat"/>
                <a:sym typeface="Montserrat"/>
              </a:rPr>
              <a:t>If you are not sure about what CTSO you are affiliated with, reach out to a campus administrator or district CTE director</a:t>
            </a:r>
          </a:p>
        </p:txBody>
      </p:sp>
      <p:sp>
        <p:nvSpPr>
          <p:cNvPr id="9" name="TextBox 9"/>
          <p:cNvSpPr txBox="1"/>
          <p:nvPr/>
        </p:nvSpPr>
        <p:spPr>
          <a:xfrm>
            <a:off x="11895645" y="5081908"/>
            <a:ext cx="5624200" cy="3374517"/>
          </a:xfrm>
          <a:prstGeom prst="rect">
            <a:avLst/>
          </a:prstGeom>
        </p:spPr>
        <p:txBody>
          <a:bodyPr lIns="0" tIns="0" rIns="0" bIns="0" rtlCol="0" anchor="t">
            <a:spAutoFit/>
          </a:bodyPr>
          <a:lstStyle/>
          <a:p>
            <a:pPr algn="ctr">
              <a:lnSpc>
                <a:spcPts val="3863"/>
              </a:lnSpc>
            </a:pPr>
            <a:r>
              <a:rPr lang="en-US" sz="2799">
                <a:solidFill>
                  <a:srgbClr val="333333"/>
                </a:solidFill>
                <a:latin typeface="Montserrat"/>
                <a:ea typeface="Montserrat"/>
                <a:cs typeface="Montserrat"/>
                <a:sym typeface="Montserrat"/>
              </a:rPr>
              <a:t>For questions about Private/Parochial school CTSO requirements, please reach out to </a:t>
            </a:r>
            <a:r>
              <a:rPr lang="en-US" sz="2799" u="sng">
                <a:solidFill>
                  <a:srgbClr val="333333"/>
                </a:solidFill>
                <a:latin typeface="Montserrat"/>
                <a:ea typeface="Montserrat"/>
                <a:cs typeface="Montserrat"/>
                <a:sym typeface="Montserrat"/>
                <a:hlinkClick r:id="rId3" tooltip="mailto:CTELocalPrograms@azed.gov"/>
              </a:rPr>
              <a:t>CTELocalPrograms@azed.gov</a:t>
            </a:r>
            <a:r>
              <a:rPr lang="en-US" sz="2799">
                <a:solidFill>
                  <a:srgbClr val="333333"/>
                </a:solidFill>
                <a:latin typeface="Montserrat"/>
                <a:ea typeface="Montserrat"/>
                <a:cs typeface="Montserrat"/>
                <a:sym typeface="Montserrat"/>
              </a:rPr>
              <a:t> or the State Advisor for the CTSO you are affiliated with</a:t>
            </a:r>
          </a:p>
        </p:txBody>
      </p:sp>
      <p:sp>
        <p:nvSpPr>
          <p:cNvPr id="10" name="Freeform 10"/>
          <p:cNvSpPr/>
          <p:nvPr/>
        </p:nvSpPr>
        <p:spPr>
          <a:xfrm>
            <a:off x="2870291" y="2672738"/>
            <a:ext cx="444450" cy="690000"/>
          </a:xfrm>
          <a:custGeom>
            <a:avLst/>
            <a:gdLst/>
            <a:ahLst/>
            <a:cxnLst/>
            <a:rect l="l" t="t" r="r" b="b"/>
            <a:pathLst>
              <a:path w="444450" h="690000">
                <a:moveTo>
                  <a:pt x="0" y="0"/>
                </a:moveTo>
                <a:lnTo>
                  <a:pt x="444450" y="0"/>
                </a:lnTo>
                <a:lnTo>
                  <a:pt x="444450" y="690000"/>
                </a:lnTo>
                <a:lnTo>
                  <a:pt x="0" y="690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8535441" y="3248517"/>
            <a:ext cx="690000" cy="687950"/>
          </a:xfrm>
          <a:custGeom>
            <a:avLst/>
            <a:gdLst/>
            <a:ahLst/>
            <a:cxnLst/>
            <a:rect l="l" t="t" r="r" b="b"/>
            <a:pathLst>
              <a:path w="690000" h="687950">
                <a:moveTo>
                  <a:pt x="0" y="0"/>
                </a:moveTo>
                <a:lnTo>
                  <a:pt x="690000" y="0"/>
                </a:lnTo>
                <a:lnTo>
                  <a:pt x="690000" y="687950"/>
                </a:lnTo>
                <a:lnTo>
                  <a:pt x="0" y="687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4362745" y="4145172"/>
            <a:ext cx="690000" cy="690100"/>
          </a:xfrm>
          <a:custGeom>
            <a:avLst/>
            <a:gdLst/>
            <a:ahLst/>
            <a:cxnLst/>
            <a:rect l="l" t="t" r="r" b="b"/>
            <a:pathLst>
              <a:path w="690000" h="690100">
                <a:moveTo>
                  <a:pt x="0" y="0"/>
                </a:moveTo>
                <a:lnTo>
                  <a:pt x="690000" y="0"/>
                </a:lnTo>
                <a:lnTo>
                  <a:pt x="690000" y="690100"/>
                </a:lnTo>
                <a:lnTo>
                  <a:pt x="0" y="690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AutoShape 13"/>
          <p:cNvSpPr/>
          <p:nvPr/>
        </p:nvSpPr>
        <p:spPr>
          <a:xfrm flipH="1">
            <a:off x="14684749" y="8802871"/>
            <a:ext cx="22996" cy="1622894"/>
          </a:xfrm>
          <a:prstGeom prst="line">
            <a:avLst/>
          </a:prstGeom>
          <a:ln w="19050" cap="rnd">
            <a:solidFill>
              <a:srgbClr val="333333"/>
            </a:solidFill>
            <a:prstDash val="solid"/>
            <a:headEnd type="none" w="sm" len="sm"/>
            <a:tailEnd type="none" w="sm" len="sm"/>
          </a:ln>
        </p:spPr>
        <p:txBody>
          <a:bodyPr/>
          <a:lstStyle/>
          <a:p>
            <a:endParaRPr lang="en-US"/>
          </a:p>
        </p:txBody>
      </p:sp>
      <p:sp>
        <p:nvSpPr>
          <p:cNvPr id="14" name="AutoShape 14"/>
          <p:cNvSpPr/>
          <p:nvPr/>
        </p:nvSpPr>
        <p:spPr>
          <a:xfrm>
            <a:off x="8880441" y="7804774"/>
            <a:ext cx="0" cy="2621126"/>
          </a:xfrm>
          <a:prstGeom prst="line">
            <a:avLst/>
          </a:prstGeom>
          <a:ln w="19050" cap="rnd">
            <a:solidFill>
              <a:srgbClr val="333333"/>
            </a:solidFill>
            <a:prstDash val="solid"/>
            <a:headEnd type="none" w="sm" len="sm"/>
            <a:tailEnd type="none" w="sm" len="sm"/>
          </a:ln>
        </p:spPr>
        <p:txBody>
          <a:bodyPr/>
          <a:lstStyle/>
          <a:p>
            <a:endParaRPr lang="en-US"/>
          </a:p>
        </p:txBody>
      </p:sp>
      <p:sp>
        <p:nvSpPr>
          <p:cNvPr id="15" name="AutoShape 15"/>
          <p:cNvSpPr/>
          <p:nvPr/>
        </p:nvSpPr>
        <p:spPr>
          <a:xfrm>
            <a:off x="3102041" y="6860036"/>
            <a:ext cx="23006" cy="3426900"/>
          </a:xfrm>
          <a:prstGeom prst="line">
            <a:avLst/>
          </a:prstGeom>
          <a:ln w="19050" cap="rnd">
            <a:solidFill>
              <a:srgbClr val="333333"/>
            </a:solidFill>
            <a:prstDash val="solid"/>
            <a:headEnd type="none" w="sm" len="sm"/>
            <a:tailEnd type="none" w="sm" len="sm"/>
          </a:ln>
        </p:spPr>
        <p:txBody>
          <a:bodyPr/>
          <a:lstStyle/>
          <a:p>
            <a:endParaRPr lang="en-US"/>
          </a:p>
        </p:txBody>
      </p:sp>
      <p:sp>
        <p:nvSpPr>
          <p:cNvPr id="16" name="Freeform 16"/>
          <p:cNvSpPr/>
          <p:nvPr/>
        </p:nvSpPr>
        <p:spPr>
          <a:xfrm>
            <a:off x="17259300" y="9259465"/>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3450" y="4846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028700" y="1106697"/>
            <a:ext cx="1753091" cy="2059431"/>
          </a:xfrm>
          <a:custGeom>
            <a:avLst/>
            <a:gdLst/>
            <a:ahLst/>
            <a:cxnLst/>
            <a:rect l="l" t="t" r="r" b="b"/>
            <a:pathLst>
              <a:path w="1753091" h="2059431">
                <a:moveTo>
                  <a:pt x="0" y="0"/>
                </a:moveTo>
                <a:lnTo>
                  <a:pt x="1753091" y="0"/>
                </a:lnTo>
                <a:lnTo>
                  <a:pt x="1753091" y="2059432"/>
                </a:lnTo>
                <a:lnTo>
                  <a:pt x="0" y="2059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0577047" y="3007420"/>
            <a:ext cx="6545773" cy="4871934"/>
            <a:chOff x="0" y="0"/>
            <a:chExt cx="8727698" cy="6495912"/>
          </a:xfrm>
        </p:grpSpPr>
        <p:sp>
          <p:nvSpPr>
            <p:cNvPr id="6" name="Freeform 6"/>
            <p:cNvSpPr/>
            <p:nvPr/>
          </p:nvSpPr>
          <p:spPr>
            <a:xfrm>
              <a:off x="0" y="0"/>
              <a:ext cx="8727698" cy="6386675"/>
            </a:xfrm>
            <a:custGeom>
              <a:avLst/>
              <a:gdLst/>
              <a:ahLst/>
              <a:cxnLst/>
              <a:rect l="l" t="t" r="r" b="b"/>
              <a:pathLst>
                <a:path w="8727698" h="6386675">
                  <a:moveTo>
                    <a:pt x="0" y="0"/>
                  </a:moveTo>
                  <a:lnTo>
                    <a:pt x="8727698" y="0"/>
                  </a:lnTo>
                  <a:lnTo>
                    <a:pt x="8727698" y="6386675"/>
                  </a:lnTo>
                  <a:lnTo>
                    <a:pt x="0" y="6386675"/>
                  </a:lnTo>
                  <a:lnTo>
                    <a:pt x="0" y="0"/>
                  </a:lnTo>
                  <a:close/>
                </a:path>
              </a:pathLst>
            </a:custGeom>
            <a:blipFill>
              <a:blip r:embed="rId5"/>
              <a:stretch>
                <a:fillRect l="-64274" t="-22570" r="-59830" b="-130722"/>
              </a:stretch>
            </a:blipFill>
          </p:spPr>
          <p:txBody>
            <a:bodyPr/>
            <a:lstStyle/>
            <a:p>
              <a:endParaRPr lang="en-US"/>
            </a:p>
          </p:txBody>
        </p:sp>
        <p:sp>
          <p:nvSpPr>
            <p:cNvPr id="7" name="Freeform 7"/>
            <p:cNvSpPr/>
            <p:nvPr/>
          </p:nvSpPr>
          <p:spPr>
            <a:xfrm rot="5400000">
              <a:off x="4309230" y="2077444"/>
              <a:ext cx="109237" cy="8727698"/>
            </a:xfrm>
            <a:custGeom>
              <a:avLst/>
              <a:gdLst/>
              <a:ahLst/>
              <a:cxnLst/>
              <a:rect l="l" t="t" r="r" b="b"/>
              <a:pathLst>
                <a:path w="109237" h="8727698">
                  <a:moveTo>
                    <a:pt x="0" y="0"/>
                  </a:moveTo>
                  <a:lnTo>
                    <a:pt x="109237" y="0"/>
                  </a:lnTo>
                  <a:lnTo>
                    <a:pt x="109237" y="8727698"/>
                  </a:lnTo>
                  <a:lnTo>
                    <a:pt x="0" y="8727698"/>
                  </a:lnTo>
                  <a:lnTo>
                    <a:pt x="0" y="0"/>
                  </a:lnTo>
                  <a:close/>
                </a:path>
              </a:pathLst>
            </a:custGeom>
            <a:blipFill>
              <a:blip r:embed="rId5"/>
              <a:stretch>
                <a:fillRect l="-9265041" r="-295064"/>
              </a:stretch>
            </a:blipFill>
          </p:spPr>
          <p:txBody>
            <a:bodyPr/>
            <a:lstStyle/>
            <a:p>
              <a:endParaRPr lang="en-US"/>
            </a:p>
          </p:txBody>
        </p:sp>
      </p:grpSp>
      <p:sp>
        <p:nvSpPr>
          <p:cNvPr id="8" name="TextBox 8"/>
          <p:cNvSpPr txBox="1"/>
          <p:nvPr/>
        </p:nvSpPr>
        <p:spPr>
          <a:xfrm>
            <a:off x="3031281" y="1288688"/>
            <a:ext cx="11581973"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CTE Program Information</a:t>
            </a:r>
          </a:p>
        </p:txBody>
      </p:sp>
      <p:sp>
        <p:nvSpPr>
          <p:cNvPr id="9" name="TextBox 9"/>
          <p:cNvSpPr txBox="1"/>
          <p:nvPr/>
        </p:nvSpPr>
        <p:spPr>
          <a:xfrm>
            <a:off x="1028700" y="3650182"/>
            <a:ext cx="8938755" cy="5803392"/>
          </a:xfrm>
          <a:prstGeom prst="rect">
            <a:avLst/>
          </a:prstGeom>
        </p:spPr>
        <p:txBody>
          <a:bodyPr lIns="0" tIns="0" rIns="0" bIns="0" rtlCol="0" anchor="t">
            <a:spAutoFit/>
          </a:bodyPr>
          <a:lstStyle/>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District Name and School Name</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These dropdown selections prevent misspellings and submissions from being filtered out. If your district and/or school name is missing, please </a:t>
            </a:r>
            <a:r>
              <a:rPr lang="en-US" sz="2799" b="1">
                <a:solidFill>
                  <a:srgbClr val="333333"/>
                </a:solidFill>
                <a:latin typeface="Montserrat Bold"/>
                <a:ea typeface="Montserrat Bold"/>
                <a:cs typeface="Montserrat Bold"/>
                <a:sym typeface="Montserrat Bold"/>
              </a:rPr>
              <a:t>do not proceed</a:t>
            </a:r>
            <a:r>
              <a:rPr lang="en-US" sz="2799">
                <a:solidFill>
                  <a:srgbClr val="333333"/>
                </a:solidFill>
                <a:latin typeface="Montserrat"/>
                <a:ea typeface="Montserrat"/>
                <a:cs typeface="Montserrat"/>
                <a:sym typeface="Montserrat"/>
              </a:rPr>
              <a:t> from this point, and instead email </a:t>
            </a:r>
            <a:r>
              <a:rPr lang="en-US" sz="2799" u="sng">
                <a:solidFill>
                  <a:srgbClr val="333333"/>
                </a:solidFill>
                <a:latin typeface="Montserrat"/>
                <a:ea typeface="Montserrat"/>
                <a:cs typeface="Montserrat"/>
                <a:sym typeface="Montserrat"/>
                <a:hlinkClick r:id="rId6" tooltip="mailto:CTELocalPrograms@azed.gov"/>
              </a:rPr>
              <a:t>CTELocalPrograms@azed.gov</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1st through 4th CTE Programs</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If you oversee multiple CTE programs within one CTSO, you can input up to four programs in this section and fill this form out once. Only one program is required.</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6018050" y="-1223365"/>
            <a:ext cx="3723000" cy="3723000"/>
            <a:chOff x="0" y="0"/>
            <a:chExt cx="4964000" cy="4964000"/>
          </a:xfrm>
        </p:grpSpPr>
        <p:sp>
          <p:nvSpPr>
            <p:cNvPr id="3" name="Freeform 3"/>
            <p:cNvSpPr/>
            <p:nvPr/>
          </p:nvSpPr>
          <p:spPr>
            <a:xfrm>
              <a:off x="0" y="0"/>
              <a:ext cx="4964049" cy="4963922"/>
            </a:xfrm>
            <a:custGeom>
              <a:avLst/>
              <a:gdLst/>
              <a:ahLst/>
              <a:cxnLst/>
              <a:rect l="l" t="t" r="r" b="b"/>
              <a:pathLst>
                <a:path w="4964049" h="4963922">
                  <a:moveTo>
                    <a:pt x="0" y="2481961"/>
                  </a:moveTo>
                  <a:cubicBezTo>
                    <a:pt x="0" y="1111250"/>
                    <a:pt x="1111250" y="0"/>
                    <a:pt x="2481961" y="0"/>
                  </a:cubicBezTo>
                  <a:cubicBezTo>
                    <a:pt x="3852672" y="0"/>
                    <a:pt x="4964049" y="1111250"/>
                    <a:pt x="4964049" y="2481961"/>
                  </a:cubicBezTo>
                  <a:cubicBezTo>
                    <a:pt x="4964049" y="3852672"/>
                    <a:pt x="3852799" y="4963922"/>
                    <a:pt x="2482088" y="4963922"/>
                  </a:cubicBezTo>
                  <a:cubicBezTo>
                    <a:pt x="1111377" y="4963922"/>
                    <a:pt x="0" y="3852799"/>
                    <a:pt x="0" y="2481961"/>
                  </a:cubicBezTo>
                  <a:close/>
                </a:path>
              </a:pathLst>
            </a:custGeom>
            <a:solidFill>
              <a:srgbClr val="E8E7E7"/>
            </a:solidFill>
          </p:spPr>
          <p:txBody>
            <a:bodyPr/>
            <a:lstStyle/>
            <a:p>
              <a:endParaRPr lang="en-US"/>
            </a:p>
          </p:txBody>
        </p:sp>
      </p:grpSp>
      <p:grpSp>
        <p:nvGrpSpPr>
          <p:cNvPr id="4" name="Group 4"/>
          <p:cNvGrpSpPr/>
          <p:nvPr/>
        </p:nvGrpSpPr>
        <p:grpSpPr>
          <a:xfrm>
            <a:off x="483450" y="484650"/>
            <a:ext cx="17396100" cy="9407100"/>
            <a:chOff x="0" y="0"/>
            <a:chExt cx="23194800" cy="12542800"/>
          </a:xfrm>
        </p:grpSpPr>
        <p:sp>
          <p:nvSpPr>
            <p:cNvPr id="5" name="Freeform 5"/>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6" name="Freeform 6"/>
          <p:cNvSpPr/>
          <p:nvPr/>
        </p:nvSpPr>
        <p:spPr>
          <a:xfrm>
            <a:off x="1028700" y="1106697"/>
            <a:ext cx="1753091" cy="2059431"/>
          </a:xfrm>
          <a:custGeom>
            <a:avLst/>
            <a:gdLst/>
            <a:ahLst/>
            <a:cxnLst/>
            <a:rect l="l" t="t" r="r" b="b"/>
            <a:pathLst>
              <a:path w="1753091" h="2059431">
                <a:moveTo>
                  <a:pt x="0" y="0"/>
                </a:moveTo>
                <a:lnTo>
                  <a:pt x="1753091" y="0"/>
                </a:lnTo>
                <a:lnTo>
                  <a:pt x="1753091" y="2059432"/>
                </a:lnTo>
                <a:lnTo>
                  <a:pt x="0" y="2059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3031281" y="1288688"/>
            <a:ext cx="11581973"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CTE Program Information</a:t>
            </a:r>
          </a:p>
        </p:txBody>
      </p:sp>
      <p:sp>
        <p:nvSpPr>
          <p:cNvPr id="8" name="TextBox 8"/>
          <p:cNvSpPr txBox="1"/>
          <p:nvPr/>
        </p:nvSpPr>
        <p:spPr>
          <a:xfrm>
            <a:off x="634859" y="3444318"/>
            <a:ext cx="9537393" cy="6289167"/>
          </a:xfrm>
          <a:prstGeom prst="rect">
            <a:avLst/>
          </a:prstGeom>
        </p:spPr>
        <p:txBody>
          <a:bodyPr lIns="0" tIns="0" rIns="0" bIns="0" rtlCol="0" anchor="t">
            <a:spAutoFit/>
          </a:bodyPr>
          <a:lstStyle/>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District CTE Director Name and Email Address; Chapter Advisor/Adviser Name, Email, Cell Phone Number, Years of Service</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This information may be used to contact the CTSO Advisor if there are any questions or to connect new advisors to resources. After submitting this form, both contacts will receive copies of the submission with links to PDFs of each upload.</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Are there additional chapter advisors/advisers for this program at this school?</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Up to two additional contacts can be added in this section.</a:t>
            </a:r>
          </a:p>
        </p:txBody>
      </p:sp>
      <p:sp>
        <p:nvSpPr>
          <p:cNvPr id="9" name="Freeform 9"/>
          <p:cNvSpPr/>
          <p:nvPr/>
        </p:nvSpPr>
        <p:spPr>
          <a:xfrm>
            <a:off x="10456352" y="2692164"/>
            <a:ext cx="6682908" cy="6489747"/>
          </a:xfrm>
          <a:custGeom>
            <a:avLst/>
            <a:gdLst/>
            <a:ahLst/>
            <a:cxnLst/>
            <a:rect l="l" t="t" r="r" b="b"/>
            <a:pathLst>
              <a:path w="6682908" h="6489747">
                <a:moveTo>
                  <a:pt x="0" y="0"/>
                </a:moveTo>
                <a:lnTo>
                  <a:pt x="6682908" y="0"/>
                </a:lnTo>
                <a:lnTo>
                  <a:pt x="6682908" y="6489747"/>
                </a:lnTo>
                <a:lnTo>
                  <a:pt x="0" y="6489747"/>
                </a:lnTo>
                <a:lnTo>
                  <a:pt x="0" y="0"/>
                </a:lnTo>
                <a:close/>
              </a:path>
            </a:pathLst>
          </a:custGeom>
          <a:blipFill>
            <a:blip r:embed="rId5"/>
            <a:stretch>
              <a:fillRect l="-63837" t="-84688" r="-59289" b="-5348"/>
            </a:stretch>
          </a:blipFill>
        </p:spPr>
        <p:txBody>
          <a:bodyPr/>
          <a:lstStyle/>
          <a:p>
            <a:endParaRPr lang="en-US"/>
          </a:p>
        </p:txBody>
      </p:sp>
      <p:sp>
        <p:nvSpPr>
          <p:cNvPr id="10" name="Freeform 10"/>
          <p:cNvSpPr/>
          <p:nvPr/>
        </p:nvSpPr>
        <p:spPr>
          <a:xfrm rot="5400000">
            <a:off x="13755984" y="-691112"/>
            <a:ext cx="83644" cy="6682908"/>
          </a:xfrm>
          <a:custGeom>
            <a:avLst/>
            <a:gdLst/>
            <a:ahLst/>
            <a:cxnLst/>
            <a:rect l="l" t="t" r="r" b="b"/>
            <a:pathLst>
              <a:path w="83644" h="6682908">
                <a:moveTo>
                  <a:pt x="0" y="0"/>
                </a:moveTo>
                <a:lnTo>
                  <a:pt x="83644" y="0"/>
                </a:lnTo>
                <a:lnTo>
                  <a:pt x="83644" y="6682908"/>
                </a:lnTo>
                <a:lnTo>
                  <a:pt x="0" y="6682908"/>
                </a:lnTo>
                <a:lnTo>
                  <a:pt x="0" y="0"/>
                </a:lnTo>
                <a:close/>
              </a:path>
            </a:pathLst>
          </a:custGeom>
          <a:blipFill>
            <a:blip r:embed="rId5"/>
            <a:stretch>
              <a:fillRect l="-9265041" r="-295064"/>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3450" y="4846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017050" y="1106697"/>
            <a:ext cx="1764741" cy="2117689"/>
          </a:xfrm>
          <a:custGeom>
            <a:avLst/>
            <a:gdLst/>
            <a:ahLst/>
            <a:cxnLst/>
            <a:rect l="l" t="t" r="r" b="b"/>
            <a:pathLst>
              <a:path w="1764741" h="2117689">
                <a:moveTo>
                  <a:pt x="0" y="0"/>
                </a:moveTo>
                <a:lnTo>
                  <a:pt x="1764741" y="0"/>
                </a:lnTo>
                <a:lnTo>
                  <a:pt x="1764741" y="2117689"/>
                </a:lnTo>
                <a:lnTo>
                  <a:pt x="0" y="21176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0376436" y="1390281"/>
            <a:ext cx="7150062" cy="7868019"/>
          </a:xfrm>
          <a:custGeom>
            <a:avLst/>
            <a:gdLst/>
            <a:ahLst/>
            <a:cxnLst/>
            <a:rect l="l" t="t" r="r" b="b"/>
            <a:pathLst>
              <a:path w="7150062" h="7868019">
                <a:moveTo>
                  <a:pt x="0" y="0"/>
                </a:moveTo>
                <a:lnTo>
                  <a:pt x="7150062" y="0"/>
                </a:lnTo>
                <a:lnTo>
                  <a:pt x="7150062" y="7868019"/>
                </a:lnTo>
                <a:lnTo>
                  <a:pt x="0" y="7868019"/>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3031281" y="1288688"/>
            <a:ext cx="11581973"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Membership</a:t>
            </a:r>
          </a:p>
        </p:txBody>
      </p:sp>
      <p:sp>
        <p:nvSpPr>
          <p:cNvPr id="7" name="TextBox 7"/>
          <p:cNvSpPr txBox="1"/>
          <p:nvPr/>
        </p:nvSpPr>
        <p:spPr>
          <a:xfrm>
            <a:off x="839656" y="3454908"/>
            <a:ext cx="9269582" cy="53176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Membership refers to affiliated members. In order for students to compete and be an official member of each respective CTSO, they must be affiliated and each chapter to hold no outstanding balance.</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Official invoices are required for each CTSO. FFA’s Membership Contract is accepted</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A typed/written list of members is not an approved upload</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Districts that register all chapters at once may submit a combined invoice.</a:t>
            </a:r>
          </a:p>
          <a:p>
            <a:pPr algn="l">
              <a:lnSpc>
                <a:spcPts val="3863"/>
              </a:lnSpc>
            </a:pPr>
            <a:endParaRPr lang="en-US" sz="2799">
              <a:solidFill>
                <a:srgbClr val="333333"/>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3450" y="4846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TextBox 4"/>
          <p:cNvSpPr txBox="1"/>
          <p:nvPr/>
        </p:nvSpPr>
        <p:spPr>
          <a:xfrm>
            <a:off x="3031281" y="1288688"/>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Chapter Officers</a:t>
            </a:r>
          </a:p>
        </p:txBody>
      </p:sp>
      <p:sp>
        <p:nvSpPr>
          <p:cNvPr id="5" name="TextBox 5"/>
          <p:cNvSpPr txBox="1"/>
          <p:nvPr/>
        </p:nvSpPr>
        <p:spPr>
          <a:xfrm>
            <a:off x="1028700" y="3688168"/>
            <a:ext cx="8938755" cy="3374517"/>
          </a:xfrm>
          <a:prstGeom prst="rect">
            <a:avLst/>
          </a:prstGeom>
        </p:spPr>
        <p:txBody>
          <a:bodyPr lIns="0" tIns="0" rIns="0" bIns="0" rtlCol="0" anchor="t">
            <a:spAutoFit/>
          </a:bodyPr>
          <a:lstStyle/>
          <a:p>
            <a:pPr algn="l">
              <a:lnSpc>
                <a:spcPts val="3863"/>
              </a:lnSpc>
            </a:pPr>
            <a:endParaRPr/>
          </a:p>
          <a:p>
            <a:pPr algn="l">
              <a:lnSpc>
                <a:spcPts val="3863"/>
              </a:lnSpc>
            </a:pPr>
            <a:r>
              <a:rPr lang="en-US" sz="2799">
                <a:solidFill>
                  <a:srgbClr val="333333"/>
                </a:solidFill>
                <a:latin typeface="Montserrat"/>
                <a:ea typeface="Montserrat"/>
                <a:cs typeface="Montserrat"/>
                <a:sym typeface="Montserrat"/>
              </a:rPr>
              <a:t>List of Chapter Officers</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These students should be active, affiliated members of your chapter</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Please include the full name and position/title of all elected officer positions in the text box provided.</a:t>
            </a:r>
          </a:p>
        </p:txBody>
      </p:sp>
      <p:sp>
        <p:nvSpPr>
          <p:cNvPr id="6" name="Freeform 6"/>
          <p:cNvSpPr/>
          <p:nvPr/>
        </p:nvSpPr>
        <p:spPr>
          <a:xfrm>
            <a:off x="1017050" y="1106697"/>
            <a:ext cx="1764741" cy="2117689"/>
          </a:xfrm>
          <a:custGeom>
            <a:avLst/>
            <a:gdLst/>
            <a:ahLst/>
            <a:cxnLst/>
            <a:rect l="l" t="t" r="r" b="b"/>
            <a:pathLst>
              <a:path w="1764741" h="2117689">
                <a:moveTo>
                  <a:pt x="0" y="0"/>
                </a:moveTo>
                <a:lnTo>
                  <a:pt x="1764741" y="0"/>
                </a:lnTo>
                <a:lnTo>
                  <a:pt x="1764741" y="2117689"/>
                </a:lnTo>
                <a:lnTo>
                  <a:pt x="0" y="21176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0455415" y="1712551"/>
            <a:ext cx="7150062" cy="7868019"/>
          </a:xfrm>
          <a:custGeom>
            <a:avLst/>
            <a:gdLst/>
            <a:ahLst/>
            <a:cxnLst/>
            <a:rect l="l" t="t" r="r" b="b"/>
            <a:pathLst>
              <a:path w="7150062" h="7868019">
                <a:moveTo>
                  <a:pt x="0" y="0"/>
                </a:moveTo>
                <a:lnTo>
                  <a:pt x="7150062" y="0"/>
                </a:lnTo>
                <a:lnTo>
                  <a:pt x="7150062" y="7868018"/>
                </a:lnTo>
                <a:lnTo>
                  <a:pt x="0" y="786801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896791" y="8292550"/>
            <a:ext cx="13382629" cy="0"/>
          </a:xfrm>
          <a:prstGeom prst="line">
            <a:avLst/>
          </a:prstGeom>
          <a:ln w="19050" cap="rnd">
            <a:solidFill>
              <a:srgbClr val="333333"/>
            </a:solidFill>
            <a:prstDash val="solid"/>
            <a:headEnd type="none" w="sm" len="sm"/>
            <a:tailEnd type="none" w="sm" len="sm"/>
          </a:ln>
        </p:spPr>
        <p:txBody>
          <a:bodyPr/>
          <a:lstStyle/>
          <a:p>
            <a:endParaRPr lang="en-US"/>
          </a:p>
        </p:txBody>
      </p:sp>
      <p:grpSp>
        <p:nvGrpSpPr>
          <p:cNvPr id="3" name="Group 3"/>
          <p:cNvGrpSpPr/>
          <p:nvPr/>
        </p:nvGrpSpPr>
        <p:grpSpPr>
          <a:xfrm>
            <a:off x="445350" y="446550"/>
            <a:ext cx="17396100" cy="9407100"/>
            <a:chOff x="0" y="0"/>
            <a:chExt cx="23194800" cy="12542800"/>
          </a:xfrm>
        </p:grpSpPr>
        <p:sp>
          <p:nvSpPr>
            <p:cNvPr id="4" name="Freeform 4"/>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5" name="TextBox 5"/>
          <p:cNvSpPr txBox="1"/>
          <p:nvPr/>
        </p:nvSpPr>
        <p:spPr>
          <a:xfrm>
            <a:off x="2650617" y="3544603"/>
            <a:ext cx="14083290"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The Sample Constitution and/or Bylaws should only be used for </a:t>
            </a:r>
            <a:r>
              <a:rPr lang="en-US" sz="2799" b="1">
                <a:solidFill>
                  <a:srgbClr val="333333"/>
                </a:solidFill>
                <a:latin typeface="Montserrat Bold"/>
                <a:ea typeface="Montserrat Bold"/>
                <a:cs typeface="Montserrat Bold"/>
                <a:sym typeface="Montserrat Bold"/>
              </a:rPr>
              <a:t>new </a:t>
            </a:r>
            <a:r>
              <a:rPr lang="en-US" sz="2799">
                <a:solidFill>
                  <a:srgbClr val="333333"/>
                </a:solidFill>
                <a:latin typeface="Montserrat"/>
                <a:ea typeface="Montserrat"/>
                <a:cs typeface="Montserrat"/>
                <a:sym typeface="Montserrat"/>
              </a:rPr>
              <a:t>chapters. new advisors should contact their state advisor for the previous year’s documents. </a:t>
            </a:r>
          </a:p>
        </p:txBody>
      </p:sp>
      <p:sp>
        <p:nvSpPr>
          <p:cNvPr id="6" name="TextBox 6"/>
          <p:cNvSpPr txBox="1"/>
          <p:nvPr/>
        </p:nvSpPr>
        <p:spPr>
          <a:xfrm>
            <a:off x="2154792" y="2793271"/>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Do I use the Sample Constitution/Bylaws?</a:t>
            </a:r>
          </a:p>
        </p:txBody>
      </p:sp>
      <p:sp>
        <p:nvSpPr>
          <p:cNvPr id="7" name="TextBox 7"/>
          <p:cNvSpPr txBox="1"/>
          <p:nvPr/>
        </p:nvSpPr>
        <p:spPr>
          <a:xfrm>
            <a:off x="1028700" y="1110394"/>
            <a:ext cx="13043550" cy="730377"/>
          </a:xfrm>
          <a:prstGeom prst="rect">
            <a:avLst/>
          </a:prstGeom>
        </p:spPr>
        <p:txBody>
          <a:bodyPr lIns="0" tIns="0" rIns="0" bIns="0" rtlCol="0" anchor="t">
            <a:spAutoFit/>
          </a:bodyPr>
          <a:lstStyle/>
          <a:p>
            <a:pPr algn="l">
              <a:lnSpc>
                <a:spcPts val="5933"/>
              </a:lnSpc>
            </a:pPr>
            <a:r>
              <a:rPr lang="en-US" sz="4299">
                <a:solidFill>
                  <a:srgbClr val="333333"/>
                </a:solidFill>
                <a:latin typeface="Montserrat"/>
                <a:ea typeface="Montserrat"/>
                <a:cs typeface="Montserrat"/>
                <a:sym typeface="Montserrat"/>
              </a:rPr>
              <a:t>Frequently Asked Questions</a:t>
            </a:r>
          </a:p>
        </p:txBody>
      </p:sp>
      <p:sp>
        <p:nvSpPr>
          <p:cNvPr id="8" name="AutoShape 8"/>
          <p:cNvSpPr/>
          <p:nvPr/>
        </p:nvSpPr>
        <p:spPr>
          <a:xfrm>
            <a:off x="-896791" y="5423696"/>
            <a:ext cx="13382629" cy="0"/>
          </a:xfrm>
          <a:prstGeom prst="line">
            <a:avLst/>
          </a:prstGeom>
          <a:ln w="19050" cap="rnd">
            <a:solidFill>
              <a:srgbClr val="333333"/>
            </a:solidFill>
            <a:prstDash val="solid"/>
            <a:headEnd type="none" w="sm" len="sm"/>
            <a:tailEnd type="none" w="sm" len="sm"/>
          </a:ln>
        </p:spPr>
        <p:txBody>
          <a:bodyPr/>
          <a:lstStyle/>
          <a:p>
            <a:endParaRPr lang="en-US"/>
          </a:p>
        </p:txBody>
      </p:sp>
      <p:sp>
        <p:nvSpPr>
          <p:cNvPr id="9" name="Freeform 9"/>
          <p:cNvSpPr/>
          <p:nvPr/>
        </p:nvSpPr>
        <p:spPr>
          <a:xfrm>
            <a:off x="17230908" y="9258300"/>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2372575" y="6413305"/>
            <a:ext cx="14886725"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Every year! The Constitution/Bylaws have to be reviewed or revised with your chapter every year. The revision/review date should be on the bottom of the Constitution/Bylaws (new requirement)</a:t>
            </a:r>
          </a:p>
        </p:txBody>
      </p:sp>
      <p:sp>
        <p:nvSpPr>
          <p:cNvPr id="11" name="TextBox 11"/>
          <p:cNvSpPr txBox="1"/>
          <p:nvPr/>
        </p:nvSpPr>
        <p:spPr>
          <a:xfrm>
            <a:off x="1996323" y="5709598"/>
            <a:ext cx="14737584"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How often do I have to review my Constitution/Bylaw?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3450" y="4846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950082" y="1028700"/>
            <a:ext cx="1910327" cy="2137429"/>
          </a:xfrm>
          <a:custGeom>
            <a:avLst/>
            <a:gdLst/>
            <a:ahLst/>
            <a:cxnLst/>
            <a:rect l="l" t="t" r="r" b="b"/>
            <a:pathLst>
              <a:path w="1910327" h="2137429">
                <a:moveTo>
                  <a:pt x="0" y="0"/>
                </a:moveTo>
                <a:lnTo>
                  <a:pt x="1910327" y="0"/>
                </a:lnTo>
                <a:lnTo>
                  <a:pt x="1910327" y="2137429"/>
                </a:lnTo>
                <a:lnTo>
                  <a:pt x="0" y="21374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564095" y="3466826"/>
            <a:ext cx="6060864" cy="4941092"/>
          </a:xfrm>
          <a:custGeom>
            <a:avLst/>
            <a:gdLst/>
            <a:ahLst/>
            <a:cxnLst/>
            <a:rect l="l" t="t" r="r" b="b"/>
            <a:pathLst>
              <a:path w="6060864" h="4941092">
                <a:moveTo>
                  <a:pt x="0" y="0"/>
                </a:moveTo>
                <a:lnTo>
                  <a:pt x="6060863" y="0"/>
                </a:lnTo>
                <a:lnTo>
                  <a:pt x="6060863" y="4941092"/>
                </a:lnTo>
                <a:lnTo>
                  <a:pt x="0" y="494109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3031281" y="1288688"/>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Constitution/Bylaws</a:t>
            </a:r>
          </a:p>
        </p:txBody>
      </p:sp>
      <p:sp>
        <p:nvSpPr>
          <p:cNvPr id="7" name="TextBox 7"/>
          <p:cNvSpPr txBox="1"/>
          <p:nvPr/>
        </p:nvSpPr>
        <p:spPr>
          <a:xfrm>
            <a:off x="650210" y="3745289"/>
            <a:ext cx="10913885" cy="4346067"/>
          </a:xfrm>
          <a:prstGeom prst="rect">
            <a:avLst/>
          </a:prstGeom>
        </p:spPr>
        <p:txBody>
          <a:bodyPr lIns="0" tIns="0" rIns="0" bIns="0" rtlCol="0" anchor="t">
            <a:spAutoFit/>
          </a:bodyPr>
          <a:lstStyle/>
          <a:p>
            <a:pPr algn="l">
              <a:lnSpc>
                <a:spcPts val="3863"/>
              </a:lnSpc>
            </a:pPr>
            <a:endParaRP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The uploaded document(s) must be </a:t>
            </a:r>
            <a:r>
              <a:rPr lang="en-US" sz="2799" u="none">
                <a:solidFill>
                  <a:srgbClr val="333333"/>
                </a:solidFill>
                <a:latin typeface="Montserrat"/>
                <a:ea typeface="Montserrat"/>
                <a:cs typeface="Montserrat"/>
                <a:sym typeface="Montserrat"/>
              </a:rPr>
              <a:t>your</a:t>
            </a:r>
            <a:r>
              <a:rPr lang="en-US" sz="2799">
                <a:solidFill>
                  <a:srgbClr val="333333"/>
                </a:solidFill>
                <a:latin typeface="Montserrat"/>
                <a:ea typeface="Montserrat"/>
                <a:cs typeface="Montserrat"/>
                <a:sym typeface="Montserrat"/>
              </a:rPr>
              <a:t> </a:t>
            </a:r>
            <a:r>
              <a:rPr lang="en-US" sz="2799" u="none">
                <a:solidFill>
                  <a:srgbClr val="333333"/>
                </a:solidFill>
                <a:latin typeface="Montserrat"/>
                <a:ea typeface="Montserrat"/>
                <a:cs typeface="Montserrat"/>
                <a:sym typeface="Montserrat"/>
              </a:rPr>
              <a:t>chapter’s</a:t>
            </a:r>
            <a:r>
              <a:rPr lang="en-US" sz="2799">
                <a:solidFill>
                  <a:srgbClr val="333333"/>
                </a:solidFill>
                <a:latin typeface="Montserrat"/>
                <a:ea typeface="Montserrat"/>
                <a:cs typeface="Montserrat"/>
                <a:sym typeface="Montserrat"/>
              </a:rPr>
              <a:t> constitution/bylaws</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Uploads of incomplete documents, the organization’s constitution/bylaws, or constitution/bylaws for another chapter will not be accepted</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Constitution/bylaws should be reviewed and approved yearly by the advisor and the chapter officer team and the date needs to be on the document.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925184" y="7126108"/>
            <a:ext cx="13382629" cy="0"/>
          </a:xfrm>
          <a:prstGeom prst="line">
            <a:avLst/>
          </a:prstGeom>
          <a:ln w="19050" cap="rnd">
            <a:solidFill>
              <a:srgbClr val="333333"/>
            </a:solidFill>
            <a:prstDash val="solid"/>
            <a:headEnd type="none" w="sm" len="sm"/>
            <a:tailEnd type="none" w="sm" len="sm"/>
          </a:ln>
        </p:spPr>
        <p:txBody>
          <a:bodyPr/>
          <a:lstStyle/>
          <a:p>
            <a:endParaRPr lang="en-US"/>
          </a:p>
        </p:txBody>
      </p:sp>
      <p:grpSp>
        <p:nvGrpSpPr>
          <p:cNvPr id="3" name="Group 3"/>
          <p:cNvGrpSpPr/>
          <p:nvPr/>
        </p:nvGrpSpPr>
        <p:grpSpPr>
          <a:xfrm>
            <a:off x="445350" y="446550"/>
            <a:ext cx="17396100" cy="9407100"/>
            <a:chOff x="0" y="0"/>
            <a:chExt cx="23194800" cy="12542800"/>
          </a:xfrm>
        </p:grpSpPr>
        <p:sp>
          <p:nvSpPr>
            <p:cNvPr id="4" name="Freeform 4"/>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5" name="TextBox 5"/>
          <p:cNvSpPr txBox="1"/>
          <p:nvPr/>
        </p:nvSpPr>
        <p:spPr>
          <a:xfrm>
            <a:off x="1028700" y="902100"/>
            <a:ext cx="15238950" cy="847725"/>
          </a:xfrm>
          <a:prstGeom prst="rect">
            <a:avLst/>
          </a:prstGeom>
        </p:spPr>
        <p:txBody>
          <a:bodyPr lIns="0" tIns="0" rIns="0" bIns="0" rtlCol="0" anchor="t">
            <a:spAutoFit/>
          </a:bodyPr>
          <a:lstStyle/>
          <a:p>
            <a:pPr algn="l">
              <a:lnSpc>
                <a:spcPts val="6719"/>
              </a:lnSpc>
            </a:pPr>
            <a:r>
              <a:rPr lang="en-US" sz="5599">
                <a:solidFill>
                  <a:srgbClr val="333333"/>
                </a:solidFill>
                <a:latin typeface="Montserrat"/>
                <a:ea typeface="Montserrat"/>
                <a:cs typeface="Montserrat"/>
                <a:sym typeface="Montserrat"/>
              </a:rPr>
              <a:t>Frequently Asked Questions</a:t>
            </a:r>
          </a:p>
        </p:txBody>
      </p:sp>
      <p:sp>
        <p:nvSpPr>
          <p:cNvPr id="6" name="TextBox 6"/>
          <p:cNvSpPr txBox="1"/>
          <p:nvPr/>
        </p:nvSpPr>
        <p:spPr>
          <a:xfrm>
            <a:off x="2622225" y="2585801"/>
            <a:ext cx="14083290" cy="94564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This form serves as a central submission place for all chapter documents. This is an </a:t>
            </a:r>
            <a:r>
              <a:rPr lang="en-US" sz="2799" b="1">
                <a:solidFill>
                  <a:srgbClr val="333333"/>
                </a:solidFill>
                <a:latin typeface="Montserrat Bold"/>
                <a:ea typeface="Montserrat Bold"/>
                <a:cs typeface="Montserrat Bold"/>
                <a:sym typeface="Montserrat Bold"/>
              </a:rPr>
              <a:t>annual</a:t>
            </a:r>
            <a:r>
              <a:rPr lang="en-US" sz="2799">
                <a:solidFill>
                  <a:srgbClr val="333333"/>
                </a:solidFill>
                <a:latin typeface="Montserrat"/>
                <a:ea typeface="Montserrat"/>
                <a:cs typeface="Montserrat"/>
                <a:sym typeface="Montserrat"/>
              </a:rPr>
              <a:t> submission, not just when your CTE program is being monitored.</a:t>
            </a:r>
          </a:p>
        </p:txBody>
      </p:sp>
      <p:sp>
        <p:nvSpPr>
          <p:cNvPr id="7" name="TextBox 7"/>
          <p:cNvSpPr txBox="1"/>
          <p:nvPr/>
        </p:nvSpPr>
        <p:spPr>
          <a:xfrm>
            <a:off x="2622225" y="4714454"/>
            <a:ext cx="14886725" cy="191719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One requirement of membership for each CTSO is to have each of these documents on file with ADE each year. Additionally, if the chapter or district misplaces their files, we have recent uploads for each of the compliance documents, ultimately helping YOU as an advisor.</a:t>
            </a:r>
          </a:p>
        </p:txBody>
      </p:sp>
      <p:sp>
        <p:nvSpPr>
          <p:cNvPr id="8" name="TextBox 8"/>
          <p:cNvSpPr txBox="1"/>
          <p:nvPr/>
        </p:nvSpPr>
        <p:spPr>
          <a:xfrm>
            <a:off x="2622225" y="7879920"/>
            <a:ext cx="14886725"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CTSO advisors have to submit this form for each CTSO they advise or serve as a co-advisor. For example, if you are the DECA and HOSA advisor, you will need to submit this form for both your DECA chapter and HOSA chapter. </a:t>
            </a:r>
          </a:p>
        </p:txBody>
      </p:sp>
      <p:sp>
        <p:nvSpPr>
          <p:cNvPr id="9" name="TextBox 9"/>
          <p:cNvSpPr txBox="1"/>
          <p:nvPr/>
        </p:nvSpPr>
        <p:spPr>
          <a:xfrm>
            <a:off x="2126400" y="1834469"/>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What is this form?</a:t>
            </a:r>
          </a:p>
        </p:txBody>
      </p:sp>
      <p:sp>
        <p:nvSpPr>
          <p:cNvPr id="10" name="TextBox 10"/>
          <p:cNvSpPr txBox="1"/>
          <p:nvPr/>
        </p:nvSpPr>
        <p:spPr>
          <a:xfrm>
            <a:off x="2126400" y="3963122"/>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Why do we have to submit every year?</a:t>
            </a:r>
          </a:p>
        </p:txBody>
      </p:sp>
      <p:sp>
        <p:nvSpPr>
          <p:cNvPr id="11" name="TextBox 11"/>
          <p:cNvSpPr txBox="1"/>
          <p:nvPr/>
        </p:nvSpPr>
        <p:spPr>
          <a:xfrm>
            <a:off x="2245973" y="7176213"/>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Who has to submit to this form?</a:t>
            </a:r>
          </a:p>
        </p:txBody>
      </p:sp>
      <p:sp>
        <p:nvSpPr>
          <p:cNvPr id="12" name="AutoShape 12"/>
          <p:cNvSpPr/>
          <p:nvPr/>
        </p:nvSpPr>
        <p:spPr>
          <a:xfrm>
            <a:off x="-925184" y="3927922"/>
            <a:ext cx="13382629" cy="0"/>
          </a:xfrm>
          <a:prstGeom prst="line">
            <a:avLst/>
          </a:prstGeom>
          <a:ln w="19050" cap="rnd">
            <a:solidFill>
              <a:srgbClr val="333333"/>
            </a:solidFill>
            <a:prstDash val="solid"/>
            <a:headEnd type="none" w="sm" len="sm"/>
            <a:tailEnd type="none" w="sm" len="sm"/>
          </a:ln>
        </p:spPr>
        <p:txBody>
          <a:bodyPr/>
          <a:lstStyle/>
          <a:p>
            <a:endParaRPr lang="en-US"/>
          </a:p>
        </p:txBody>
      </p:sp>
      <p:sp>
        <p:nvSpPr>
          <p:cNvPr id="13" name="Freeform 13"/>
          <p:cNvSpPr/>
          <p:nvPr/>
        </p:nvSpPr>
        <p:spPr>
          <a:xfrm>
            <a:off x="17230908" y="9258300"/>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45950" y="4399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1174240" y="2614732"/>
            <a:ext cx="6414912" cy="6264563"/>
          </a:xfrm>
          <a:custGeom>
            <a:avLst/>
            <a:gdLst/>
            <a:ahLst/>
            <a:cxnLst/>
            <a:rect l="l" t="t" r="r" b="b"/>
            <a:pathLst>
              <a:path w="6414912" h="6264563">
                <a:moveTo>
                  <a:pt x="0" y="0"/>
                </a:moveTo>
                <a:lnTo>
                  <a:pt x="6414912" y="0"/>
                </a:lnTo>
                <a:lnTo>
                  <a:pt x="6414912" y="6264563"/>
                </a:lnTo>
                <a:lnTo>
                  <a:pt x="0" y="6264563"/>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3487356" y="1288688"/>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Meeting Minutes</a:t>
            </a:r>
          </a:p>
        </p:txBody>
      </p:sp>
      <p:sp>
        <p:nvSpPr>
          <p:cNvPr id="6" name="TextBox 6"/>
          <p:cNvSpPr txBox="1"/>
          <p:nvPr/>
        </p:nvSpPr>
        <p:spPr>
          <a:xfrm>
            <a:off x="1028700" y="3922966"/>
            <a:ext cx="10728290" cy="2402967"/>
          </a:xfrm>
          <a:prstGeom prst="rect">
            <a:avLst/>
          </a:prstGeom>
        </p:spPr>
        <p:txBody>
          <a:bodyPr lIns="0" tIns="0" rIns="0" bIns="0" rtlCol="0" anchor="t">
            <a:spAutoFit/>
          </a:bodyPr>
          <a:lstStyle/>
          <a:p>
            <a:pPr algn="l">
              <a:lnSpc>
                <a:spcPts val="3863"/>
              </a:lnSpc>
            </a:pPr>
            <a:r>
              <a:rPr lang="en-US" sz="2799" b="1">
                <a:solidFill>
                  <a:srgbClr val="333333"/>
                </a:solidFill>
                <a:latin typeface="Montserrat Bold"/>
                <a:ea typeface="Montserrat Bold"/>
                <a:cs typeface="Montserrat Bold"/>
                <a:sym typeface="Montserrat Bold"/>
              </a:rPr>
              <a:t>New this year!</a:t>
            </a:r>
          </a:p>
          <a:p>
            <a:pPr algn="l">
              <a:lnSpc>
                <a:spcPts val="3863"/>
              </a:lnSpc>
            </a:pPr>
            <a:endParaRPr lang="en-US" sz="2799" b="1">
              <a:solidFill>
                <a:srgbClr val="333333"/>
              </a:solidFill>
              <a:latin typeface="Montserrat Bold"/>
              <a:ea typeface="Montserrat Bold"/>
              <a:cs typeface="Montserrat Bold"/>
              <a:sym typeface="Montserrat Bold"/>
            </a:endParaRPr>
          </a:p>
          <a:p>
            <a:pPr algn="l">
              <a:lnSpc>
                <a:spcPts val="3863"/>
              </a:lnSpc>
            </a:pPr>
            <a:r>
              <a:rPr lang="en-US" sz="2799">
                <a:solidFill>
                  <a:srgbClr val="333333"/>
                </a:solidFill>
                <a:latin typeface="Montserrat"/>
                <a:ea typeface="Montserrat"/>
                <a:cs typeface="Montserrat"/>
                <a:sym typeface="Montserrat"/>
              </a:rPr>
              <a:t>Two Meeting Minutes are required. They must be from different meetings in the current school year </a:t>
            </a:r>
          </a:p>
          <a:p>
            <a:pPr algn="l">
              <a:lnSpc>
                <a:spcPts val="3863"/>
              </a:lnSpc>
            </a:pPr>
            <a:endParaRPr lang="en-US" sz="2799">
              <a:solidFill>
                <a:srgbClr val="333333"/>
              </a:solidFill>
              <a:latin typeface="Montserrat"/>
              <a:ea typeface="Montserrat"/>
              <a:cs typeface="Montserrat"/>
              <a:sym typeface="Montserrat"/>
            </a:endParaRPr>
          </a:p>
        </p:txBody>
      </p:sp>
      <p:sp>
        <p:nvSpPr>
          <p:cNvPr id="7" name="TextBox 7"/>
          <p:cNvSpPr txBox="1"/>
          <p:nvPr/>
        </p:nvSpPr>
        <p:spPr>
          <a:xfrm>
            <a:off x="1560830" y="6278309"/>
            <a:ext cx="7583170" cy="1884046"/>
          </a:xfrm>
          <a:prstGeom prst="rect">
            <a:avLst/>
          </a:prstGeom>
        </p:spPr>
        <p:txBody>
          <a:bodyPr lIns="0" tIns="0" rIns="0" bIns="0" rtlCol="0" anchor="t">
            <a:spAutoFit/>
          </a:bodyPr>
          <a:lstStyle/>
          <a:p>
            <a:pPr algn="l">
              <a:lnSpc>
                <a:spcPts val="3779"/>
              </a:lnSpc>
              <a:spcBef>
                <a:spcPct val="0"/>
              </a:spcBef>
            </a:pPr>
            <a:r>
              <a:rPr lang="en-US" sz="2699">
                <a:solidFill>
                  <a:srgbClr val="333333"/>
                </a:solidFill>
                <a:latin typeface="Montserrat"/>
                <a:ea typeface="Montserrat"/>
                <a:cs typeface="Montserrat"/>
                <a:sym typeface="Montserrat"/>
              </a:rPr>
              <a:t>Meeting minutes should include</a:t>
            </a:r>
          </a:p>
          <a:p>
            <a:pPr marL="582927" lvl="1" indent="-291463" algn="l">
              <a:lnSpc>
                <a:spcPts val="3779"/>
              </a:lnSpc>
              <a:buFont typeface="Arial"/>
              <a:buChar char="•"/>
            </a:pPr>
            <a:r>
              <a:rPr lang="en-US" sz="2699">
                <a:solidFill>
                  <a:srgbClr val="333333"/>
                </a:solidFill>
                <a:latin typeface="Montserrat"/>
                <a:ea typeface="Montserrat"/>
                <a:cs typeface="Montserrat"/>
                <a:sym typeface="Montserrat"/>
              </a:rPr>
              <a:t>Which students were in attendance</a:t>
            </a:r>
          </a:p>
          <a:p>
            <a:pPr marL="582927" lvl="1" indent="-291463" algn="l">
              <a:lnSpc>
                <a:spcPts val="3779"/>
              </a:lnSpc>
              <a:buFont typeface="Arial"/>
              <a:buChar char="•"/>
            </a:pPr>
            <a:r>
              <a:rPr lang="en-US" sz="2699">
                <a:solidFill>
                  <a:srgbClr val="333333"/>
                </a:solidFill>
                <a:latin typeface="Montserrat"/>
                <a:ea typeface="Montserrat"/>
                <a:cs typeface="Montserrat"/>
                <a:sym typeface="Montserrat"/>
              </a:rPr>
              <a:t>The date of the meeting</a:t>
            </a:r>
          </a:p>
          <a:p>
            <a:pPr marL="582927" lvl="1" indent="-291463" algn="l">
              <a:lnSpc>
                <a:spcPts val="3779"/>
              </a:lnSpc>
              <a:buFont typeface="Arial"/>
              <a:buChar char="•"/>
            </a:pPr>
            <a:r>
              <a:rPr lang="en-US" sz="2699">
                <a:solidFill>
                  <a:srgbClr val="333333"/>
                </a:solidFill>
                <a:latin typeface="Montserrat"/>
                <a:ea typeface="Montserrat"/>
                <a:cs typeface="Montserrat"/>
                <a:sym typeface="Montserrat"/>
              </a:rPr>
              <a:t>A written summary and any action items</a:t>
            </a:r>
          </a:p>
        </p:txBody>
      </p:sp>
      <p:sp>
        <p:nvSpPr>
          <p:cNvPr id="8" name="Freeform 8"/>
          <p:cNvSpPr/>
          <p:nvPr/>
        </p:nvSpPr>
        <p:spPr>
          <a:xfrm>
            <a:off x="1094247" y="1220099"/>
            <a:ext cx="1864906" cy="2137429"/>
          </a:xfrm>
          <a:custGeom>
            <a:avLst/>
            <a:gdLst/>
            <a:ahLst/>
            <a:cxnLst/>
            <a:rect l="l" t="t" r="r" b="b"/>
            <a:pathLst>
              <a:path w="1864906" h="2137429">
                <a:moveTo>
                  <a:pt x="0" y="0"/>
                </a:moveTo>
                <a:lnTo>
                  <a:pt x="1864906" y="0"/>
                </a:lnTo>
                <a:lnTo>
                  <a:pt x="1864906" y="2137428"/>
                </a:lnTo>
                <a:lnTo>
                  <a:pt x="0" y="21374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79371" y="680571"/>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grpSp>
        <p:nvGrpSpPr>
          <p:cNvPr id="4" name="Group 4"/>
          <p:cNvGrpSpPr/>
          <p:nvPr/>
        </p:nvGrpSpPr>
        <p:grpSpPr>
          <a:xfrm>
            <a:off x="9967455" y="3505593"/>
            <a:ext cx="7511640" cy="4820223"/>
            <a:chOff x="0" y="0"/>
            <a:chExt cx="10015520" cy="6426964"/>
          </a:xfrm>
        </p:grpSpPr>
        <p:sp>
          <p:nvSpPr>
            <p:cNvPr id="5" name="Freeform 5"/>
            <p:cNvSpPr/>
            <p:nvPr/>
          </p:nvSpPr>
          <p:spPr>
            <a:xfrm>
              <a:off x="0" y="0"/>
              <a:ext cx="10015520" cy="6426964"/>
            </a:xfrm>
            <a:custGeom>
              <a:avLst/>
              <a:gdLst/>
              <a:ahLst/>
              <a:cxnLst/>
              <a:rect l="l" t="t" r="r" b="b"/>
              <a:pathLst>
                <a:path w="10015520" h="6426964">
                  <a:moveTo>
                    <a:pt x="0" y="0"/>
                  </a:moveTo>
                  <a:lnTo>
                    <a:pt x="10015520" y="0"/>
                  </a:lnTo>
                  <a:lnTo>
                    <a:pt x="10015520" y="6426964"/>
                  </a:lnTo>
                  <a:lnTo>
                    <a:pt x="0" y="6426964"/>
                  </a:lnTo>
                  <a:lnTo>
                    <a:pt x="0" y="0"/>
                  </a:lnTo>
                  <a:close/>
                </a:path>
              </a:pathLst>
            </a:custGeom>
            <a:blipFill>
              <a:blip r:embed="rId3"/>
              <a:stretch>
                <a:fillRect l="-36206" t="-22174" r="-34183" b="-16515"/>
              </a:stretch>
            </a:blipFill>
          </p:spPr>
          <p:txBody>
            <a:bodyPr/>
            <a:lstStyle/>
            <a:p>
              <a:endParaRPr lang="en-US"/>
            </a:p>
          </p:txBody>
        </p:sp>
        <p:grpSp>
          <p:nvGrpSpPr>
            <p:cNvPr id="6" name="Group 6"/>
            <p:cNvGrpSpPr/>
            <p:nvPr/>
          </p:nvGrpSpPr>
          <p:grpSpPr>
            <a:xfrm>
              <a:off x="3043370" y="2614245"/>
              <a:ext cx="1871964" cy="1255452"/>
              <a:chOff x="0" y="0"/>
              <a:chExt cx="332121" cy="222741"/>
            </a:xfrm>
          </p:grpSpPr>
          <p:sp>
            <p:nvSpPr>
              <p:cNvPr id="7" name="Freeform 7"/>
              <p:cNvSpPr/>
              <p:nvPr/>
            </p:nvSpPr>
            <p:spPr>
              <a:xfrm>
                <a:off x="0" y="0"/>
                <a:ext cx="332121" cy="222741"/>
              </a:xfrm>
              <a:custGeom>
                <a:avLst/>
                <a:gdLst/>
                <a:ahLst/>
                <a:cxnLst/>
                <a:rect l="l" t="t" r="r" b="b"/>
                <a:pathLst>
                  <a:path w="332121" h="222741">
                    <a:moveTo>
                      <a:pt x="0" y="0"/>
                    </a:moveTo>
                    <a:lnTo>
                      <a:pt x="332121" y="0"/>
                    </a:lnTo>
                    <a:lnTo>
                      <a:pt x="332121" y="222741"/>
                    </a:lnTo>
                    <a:lnTo>
                      <a:pt x="0" y="222741"/>
                    </a:lnTo>
                    <a:close/>
                  </a:path>
                </a:pathLst>
              </a:custGeom>
              <a:solidFill>
                <a:srgbClr val="FFFFFF"/>
              </a:solidFill>
            </p:spPr>
            <p:txBody>
              <a:bodyPr/>
              <a:lstStyle/>
              <a:p>
                <a:endParaRPr lang="en-US"/>
              </a:p>
            </p:txBody>
          </p:sp>
          <p:sp>
            <p:nvSpPr>
              <p:cNvPr id="8" name="TextBox 8"/>
              <p:cNvSpPr txBox="1"/>
              <p:nvPr/>
            </p:nvSpPr>
            <p:spPr>
              <a:xfrm>
                <a:off x="0" y="-38100"/>
                <a:ext cx="332121" cy="260841"/>
              </a:xfrm>
              <a:prstGeom prst="rect">
                <a:avLst/>
              </a:prstGeom>
            </p:spPr>
            <p:txBody>
              <a:bodyPr lIns="50800" tIns="50800" rIns="50800" bIns="50800" rtlCol="0" anchor="ctr"/>
              <a:lstStyle/>
              <a:p>
                <a:pPr algn="ctr">
                  <a:lnSpc>
                    <a:spcPts val="2399"/>
                  </a:lnSpc>
                </a:pPr>
                <a:endParaRPr/>
              </a:p>
            </p:txBody>
          </p:sp>
        </p:grpSp>
      </p:grpSp>
      <p:sp>
        <p:nvSpPr>
          <p:cNvPr id="9" name="TextBox 9"/>
          <p:cNvSpPr txBox="1"/>
          <p:nvPr/>
        </p:nvSpPr>
        <p:spPr>
          <a:xfrm>
            <a:off x="3031281" y="1288688"/>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Certified CTE Teacher Affirmation</a:t>
            </a:r>
          </a:p>
        </p:txBody>
      </p:sp>
      <p:sp>
        <p:nvSpPr>
          <p:cNvPr id="10" name="TextBox 10"/>
          <p:cNvSpPr txBox="1"/>
          <p:nvPr/>
        </p:nvSpPr>
        <p:spPr>
          <a:xfrm>
            <a:off x="960897" y="3920700"/>
            <a:ext cx="8938755" cy="288874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CTSO Advisors must be ADE-certified teachers. While we do not require an upload of your teacher certification through this form, advisors may be asked to produce a copy of their certification while their program is being monitored.</a:t>
            </a:r>
          </a:p>
        </p:txBody>
      </p:sp>
      <p:sp>
        <p:nvSpPr>
          <p:cNvPr id="11" name="Freeform 11"/>
          <p:cNvSpPr/>
          <p:nvPr/>
        </p:nvSpPr>
        <p:spPr>
          <a:xfrm>
            <a:off x="1094247" y="1220099"/>
            <a:ext cx="1781191" cy="2137429"/>
          </a:xfrm>
          <a:custGeom>
            <a:avLst/>
            <a:gdLst/>
            <a:ahLst/>
            <a:cxnLst/>
            <a:rect l="l" t="t" r="r" b="b"/>
            <a:pathLst>
              <a:path w="1781191" h="2137429">
                <a:moveTo>
                  <a:pt x="0" y="0"/>
                </a:moveTo>
                <a:lnTo>
                  <a:pt x="1781190" y="0"/>
                </a:lnTo>
                <a:lnTo>
                  <a:pt x="1781190" y="2137428"/>
                </a:lnTo>
                <a:lnTo>
                  <a:pt x="0" y="2137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618350" y="4973950"/>
            <a:ext cx="8486400" cy="8486400"/>
            <a:chOff x="0" y="0"/>
            <a:chExt cx="11315200" cy="11315200"/>
          </a:xfrm>
        </p:grpSpPr>
        <p:sp>
          <p:nvSpPr>
            <p:cNvPr id="3" name="Freeform 3"/>
            <p:cNvSpPr/>
            <p:nvPr/>
          </p:nvSpPr>
          <p:spPr>
            <a:xfrm>
              <a:off x="0" y="0"/>
              <a:ext cx="11315192" cy="11315192"/>
            </a:xfrm>
            <a:custGeom>
              <a:avLst/>
              <a:gdLst/>
              <a:ahLst/>
              <a:cxnLst/>
              <a:rect l="l" t="t" r="r" b="b"/>
              <a:pathLst>
                <a:path w="11315192" h="11315192">
                  <a:moveTo>
                    <a:pt x="0" y="5657596"/>
                  </a:moveTo>
                  <a:cubicBezTo>
                    <a:pt x="0" y="2533015"/>
                    <a:pt x="2533015" y="0"/>
                    <a:pt x="5657596" y="0"/>
                  </a:cubicBezTo>
                  <a:cubicBezTo>
                    <a:pt x="8782177" y="0"/>
                    <a:pt x="11315192" y="2533015"/>
                    <a:pt x="11315192" y="5657596"/>
                  </a:cubicBezTo>
                  <a:cubicBezTo>
                    <a:pt x="11315192" y="8782177"/>
                    <a:pt x="8782177" y="11315192"/>
                    <a:pt x="5657596" y="11315192"/>
                  </a:cubicBezTo>
                  <a:cubicBezTo>
                    <a:pt x="2533015" y="11315192"/>
                    <a:pt x="0" y="8782177"/>
                    <a:pt x="0" y="5657596"/>
                  </a:cubicBezTo>
                  <a:close/>
                </a:path>
              </a:pathLst>
            </a:custGeom>
            <a:solidFill>
              <a:srgbClr val="E8E7E7"/>
            </a:solidFill>
          </p:spPr>
          <p:txBody>
            <a:bodyPr/>
            <a:lstStyle/>
            <a:p>
              <a:endParaRPr lang="en-US"/>
            </a:p>
          </p:txBody>
        </p:sp>
      </p:grpSp>
      <p:grpSp>
        <p:nvGrpSpPr>
          <p:cNvPr id="4" name="Group 4"/>
          <p:cNvGrpSpPr/>
          <p:nvPr/>
        </p:nvGrpSpPr>
        <p:grpSpPr>
          <a:xfrm>
            <a:off x="679371" y="680571"/>
            <a:ext cx="17396100" cy="9407100"/>
            <a:chOff x="0" y="0"/>
            <a:chExt cx="23194800" cy="12542800"/>
          </a:xfrm>
        </p:grpSpPr>
        <p:sp>
          <p:nvSpPr>
            <p:cNvPr id="5" name="Freeform 5"/>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6" name="TextBox 6"/>
          <p:cNvSpPr txBox="1"/>
          <p:nvPr/>
        </p:nvSpPr>
        <p:spPr>
          <a:xfrm>
            <a:off x="3031281" y="1288688"/>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Program of Work or Leadership</a:t>
            </a:r>
          </a:p>
        </p:txBody>
      </p:sp>
      <p:sp>
        <p:nvSpPr>
          <p:cNvPr id="7" name="TextBox 7"/>
          <p:cNvSpPr txBox="1"/>
          <p:nvPr/>
        </p:nvSpPr>
        <p:spPr>
          <a:xfrm>
            <a:off x="1028700" y="3454908"/>
            <a:ext cx="9494519" cy="580339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 </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The Program of Work template for FBLA, FCCLA, HOSA, and SkillsUSA is the </a:t>
            </a:r>
            <a:r>
              <a:rPr lang="en-US" sz="2799" u="none">
                <a:solidFill>
                  <a:srgbClr val="333333"/>
                </a:solidFill>
                <a:latin typeface="Montserrat"/>
                <a:ea typeface="Montserrat"/>
                <a:cs typeface="Montserrat"/>
                <a:sym typeface="Montserrat"/>
              </a:rPr>
              <a:t>only</a:t>
            </a:r>
            <a:r>
              <a:rPr lang="en-US" sz="2799">
                <a:solidFill>
                  <a:srgbClr val="333333"/>
                </a:solidFill>
                <a:latin typeface="Montserrat"/>
                <a:ea typeface="Montserrat"/>
                <a:cs typeface="Montserrat"/>
                <a:sym typeface="Montserrat"/>
              </a:rPr>
              <a:t> PoW format that will be accepted. </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If you do not have the template, it is linked to the blue “Program of Work” text and can be found on the ADE Website </a:t>
            </a:r>
          </a:p>
          <a:p>
            <a:pPr marL="1209039" lvl="2" indent="-403013" algn="l">
              <a:lnSpc>
                <a:spcPts val="3863"/>
              </a:lnSpc>
              <a:buFont typeface="Arial"/>
              <a:buChar char="⚬"/>
            </a:pPr>
            <a:r>
              <a:rPr lang="en-US" sz="2799">
                <a:solidFill>
                  <a:srgbClr val="333333"/>
                </a:solidFill>
                <a:latin typeface="Montserrat"/>
                <a:ea typeface="Montserrat"/>
                <a:cs typeface="Montserrat"/>
                <a:sym typeface="Montserrat"/>
              </a:rPr>
              <a:t>Your Program of Work should be a tool for you and your chapter!</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DECA must submit the Program of Leadership</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FFA must submit the Program of Activities</a:t>
            </a:r>
          </a:p>
          <a:p>
            <a:pPr algn="l">
              <a:lnSpc>
                <a:spcPts val="3863"/>
              </a:lnSpc>
            </a:pPr>
            <a:endParaRPr lang="en-US" sz="2799">
              <a:solidFill>
                <a:srgbClr val="333333"/>
              </a:solidFill>
              <a:latin typeface="Montserrat"/>
              <a:ea typeface="Montserrat"/>
              <a:cs typeface="Montserrat"/>
              <a:sym typeface="Montserrat"/>
            </a:endParaRPr>
          </a:p>
        </p:txBody>
      </p:sp>
      <p:grpSp>
        <p:nvGrpSpPr>
          <p:cNvPr id="8" name="Group 8"/>
          <p:cNvGrpSpPr/>
          <p:nvPr/>
        </p:nvGrpSpPr>
        <p:grpSpPr>
          <a:xfrm>
            <a:off x="11378676" y="2395897"/>
            <a:ext cx="4999274" cy="7328195"/>
            <a:chOff x="0" y="0"/>
            <a:chExt cx="6665698" cy="9770927"/>
          </a:xfrm>
        </p:grpSpPr>
        <p:sp>
          <p:nvSpPr>
            <p:cNvPr id="9" name="Freeform 9"/>
            <p:cNvSpPr/>
            <p:nvPr/>
          </p:nvSpPr>
          <p:spPr>
            <a:xfrm>
              <a:off x="0" y="0"/>
              <a:ext cx="6665698" cy="3921085"/>
            </a:xfrm>
            <a:custGeom>
              <a:avLst/>
              <a:gdLst/>
              <a:ahLst/>
              <a:cxnLst/>
              <a:rect l="l" t="t" r="r" b="b"/>
              <a:pathLst>
                <a:path w="6665698" h="3921085">
                  <a:moveTo>
                    <a:pt x="0" y="0"/>
                  </a:moveTo>
                  <a:lnTo>
                    <a:pt x="6665698" y="0"/>
                  </a:lnTo>
                  <a:lnTo>
                    <a:pt x="6665698" y="3921085"/>
                  </a:lnTo>
                  <a:lnTo>
                    <a:pt x="0" y="3921085"/>
                  </a:lnTo>
                  <a:lnTo>
                    <a:pt x="0" y="0"/>
                  </a:lnTo>
                  <a:close/>
                </a:path>
              </a:pathLst>
            </a:custGeom>
            <a:blipFill>
              <a:blip r:embed="rId3"/>
              <a:stretch>
                <a:fillRect l="-35453" t="-31219" r="-40436" b="-28623"/>
              </a:stretch>
            </a:blipFill>
          </p:spPr>
          <p:txBody>
            <a:bodyPr/>
            <a:lstStyle/>
            <a:p>
              <a:endParaRPr lang="en-US"/>
            </a:p>
          </p:txBody>
        </p:sp>
        <p:sp>
          <p:nvSpPr>
            <p:cNvPr id="10" name="Freeform 10"/>
            <p:cNvSpPr/>
            <p:nvPr/>
          </p:nvSpPr>
          <p:spPr>
            <a:xfrm>
              <a:off x="0" y="1507894"/>
              <a:ext cx="6665698" cy="3732387"/>
            </a:xfrm>
            <a:custGeom>
              <a:avLst/>
              <a:gdLst/>
              <a:ahLst/>
              <a:cxnLst/>
              <a:rect l="l" t="t" r="r" b="b"/>
              <a:pathLst>
                <a:path w="6665698" h="3732387">
                  <a:moveTo>
                    <a:pt x="0" y="0"/>
                  </a:moveTo>
                  <a:lnTo>
                    <a:pt x="6665698" y="0"/>
                  </a:lnTo>
                  <a:lnTo>
                    <a:pt x="6665698" y="3732387"/>
                  </a:lnTo>
                  <a:lnTo>
                    <a:pt x="0" y="3732387"/>
                  </a:lnTo>
                  <a:lnTo>
                    <a:pt x="0" y="0"/>
                  </a:lnTo>
                  <a:close/>
                </a:path>
              </a:pathLst>
            </a:custGeom>
            <a:blipFill>
              <a:blip r:embed="rId4"/>
              <a:stretch>
                <a:fillRect l="-39758" t="-34223" r="-38999" b="-36774"/>
              </a:stretch>
            </a:blipFill>
          </p:spPr>
          <p:txBody>
            <a:bodyPr/>
            <a:lstStyle/>
            <a:p>
              <a:endParaRPr lang="en-US"/>
            </a:p>
          </p:txBody>
        </p:sp>
        <p:sp>
          <p:nvSpPr>
            <p:cNvPr id="11" name="Freeform 11"/>
            <p:cNvSpPr/>
            <p:nvPr/>
          </p:nvSpPr>
          <p:spPr>
            <a:xfrm>
              <a:off x="391" y="2827090"/>
              <a:ext cx="6664917" cy="3926492"/>
            </a:xfrm>
            <a:custGeom>
              <a:avLst/>
              <a:gdLst/>
              <a:ahLst/>
              <a:cxnLst/>
              <a:rect l="l" t="t" r="r" b="b"/>
              <a:pathLst>
                <a:path w="6664917" h="3926492">
                  <a:moveTo>
                    <a:pt x="0" y="0"/>
                  </a:moveTo>
                  <a:lnTo>
                    <a:pt x="6664916" y="0"/>
                  </a:lnTo>
                  <a:lnTo>
                    <a:pt x="6664916" y="3926492"/>
                  </a:lnTo>
                  <a:lnTo>
                    <a:pt x="0" y="3926492"/>
                  </a:lnTo>
                  <a:lnTo>
                    <a:pt x="0" y="0"/>
                  </a:lnTo>
                  <a:close/>
                </a:path>
              </a:pathLst>
            </a:custGeom>
            <a:blipFill>
              <a:blip r:embed="rId5"/>
              <a:stretch>
                <a:fillRect l="-31409" t="-28303" r="-29399" b="-34214"/>
              </a:stretch>
            </a:blipFill>
          </p:spPr>
          <p:txBody>
            <a:bodyPr/>
            <a:lstStyle/>
            <a:p>
              <a:endParaRPr lang="en-US"/>
            </a:p>
          </p:txBody>
        </p:sp>
        <p:sp>
          <p:nvSpPr>
            <p:cNvPr id="12" name="Freeform 12"/>
            <p:cNvSpPr/>
            <p:nvPr/>
          </p:nvSpPr>
          <p:spPr>
            <a:xfrm>
              <a:off x="0" y="4340391"/>
              <a:ext cx="6665698" cy="3954042"/>
            </a:xfrm>
            <a:custGeom>
              <a:avLst/>
              <a:gdLst/>
              <a:ahLst/>
              <a:cxnLst/>
              <a:rect l="l" t="t" r="r" b="b"/>
              <a:pathLst>
                <a:path w="6665698" h="3954042">
                  <a:moveTo>
                    <a:pt x="0" y="0"/>
                  </a:moveTo>
                  <a:lnTo>
                    <a:pt x="6665698" y="0"/>
                  </a:lnTo>
                  <a:lnTo>
                    <a:pt x="6665698" y="3954042"/>
                  </a:lnTo>
                  <a:lnTo>
                    <a:pt x="0" y="3954042"/>
                  </a:lnTo>
                  <a:lnTo>
                    <a:pt x="0" y="0"/>
                  </a:lnTo>
                  <a:close/>
                </a:path>
              </a:pathLst>
            </a:custGeom>
            <a:blipFill>
              <a:blip r:embed="rId6"/>
              <a:stretch>
                <a:fillRect l="-39192" t="-31608" r="-28479" b="-43355"/>
              </a:stretch>
            </a:blipFill>
          </p:spPr>
          <p:txBody>
            <a:bodyPr/>
            <a:lstStyle/>
            <a:p>
              <a:endParaRPr lang="en-US"/>
            </a:p>
          </p:txBody>
        </p:sp>
        <p:sp>
          <p:nvSpPr>
            <p:cNvPr id="13" name="Freeform 13"/>
            <p:cNvSpPr/>
            <p:nvPr/>
          </p:nvSpPr>
          <p:spPr>
            <a:xfrm>
              <a:off x="0" y="5881242"/>
              <a:ext cx="6665698" cy="3889685"/>
            </a:xfrm>
            <a:custGeom>
              <a:avLst/>
              <a:gdLst/>
              <a:ahLst/>
              <a:cxnLst/>
              <a:rect l="l" t="t" r="r" b="b"/>
              <a:pathLst>
                <a:path w="6665698" h="3889685">
                  <a:moveTo>
                    <a:pt x="0" y="0"/>
                  </a:moveTo>
                  <a:lnTo>
                    <a:pt x="6665698" y="0"/>
                  </a:lnTo>
                  <a:lnTo>
                    <a:pt x="6665698" y="3889685"/>
                  </a:lnTo>
                  <a:lnTo>
                    <a:pt x="0" y="3889685"/>
                  </a:lnTo>
                  <a:lnTo>
                    <a:pt x="0" y="0"/>
                  </a:lnTo>
                  <a:close/>
                </a:path>
              </a:pathLst>
            </a:custGeom>
            <a:blipFill>
              <a:blip r:embed="rId7"/>
              <a:stretch>
                <a:fillRect l="-34789" t="-34051" r="-35409" b="-53652"/>
              </a:stretch>
            </a:blipFill>
          </p:spPr>
          <p:txBody>
            <a:bodyPr/>
            <a:lstStyle/>
            <a:p>
              <a:endParaRPr lang="en-US"/>
            </a:p>
          </p:txBody>
        </p:sp>
      </p:grpSp>
      <p:sp>
        <p:nvSpPr>
          <p:cNvPr id="14" name="Freeform 14"/>
          <p:cNvSpPr/>
          <p:nvPr/>
        </p:nvSpPr>
        <p:spPr>
          <a:xfrm>
            <a:off x="960897" y="1028700"/>
            <a:ext cx="1942011" cy="2274683"/>
          </a:xfrm>
          <a:custGeom>
            <a:avLst/>
            <a:gdLst/>
            <a:ahLst/>
            <a:cxnLst/>
            <a:rect l="l" t="t" r="r" b="b"/>
            <a:pathLst>
              <a:path w="1942011" h="2274683">
                <a:moveTo>
                  <a:pt x="0" y="0"/>
                </a:moveTo>
                <a:lnTo>
                  <a:pt x="1942011" y="0"/>
                </a:lnTo>
                <a:lnTo>
                  <a:pt x="1942011" y="2274683"/>
                </a:lnTo>
                <a:lnTo>
                  <a:pt x="0" y="22746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79371" y="680571"/>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2712510" y="3166129"/>
            <a:ext cx="4865743" cy="6295301"/>
          </a:xfrm>
          <a:custGeom>
            <a:avLst/>
            <a:gdLst/>
            <a:ahLst/>
            <a:cxnLst/>
            <a:rect l="l" t="t" r="r" b="b"/>
            <a:pathLst>
              <a:path w="4865743" h="6295301">
                <a:moveTo>
                  <a:pt x="0" y="0"/>
                </a:moveTo>
                <a:lnTo>
                  <a:pt x="4865743" y="0"/>
                </a:lnTo>
                <a:lnTo>
                  <a:pt x="4865743" y="6295301"/>
                </a:lnTo>
                <a:lnTo>
                  <a:pt x="0" y="6295301"/>
                </a:lnTo>
                <a:lnTo>
                  <a:pt x="0" y="0"/>
                </a:lnTo>
                <a:close/>
              </a:path>
            </a:pathLst>
          </a:custGeom>
          <a:blipFill>
            <a:blip r:embed="rId3"/>
            <a:stretch>
              <a:fillRect/>
            </a:stretch>
          </a:blipFill>
        </p:spPr>
        <p:txBody>
          <a:bodyPr/>
          <a:lstStyle/>
          <a:p>
            <a:endParaRPr lang="en-US"/>
          </a:p>
        </p:txBody>
      </p:sp>
      <p:sp>
        <p:nvSpPr>
          <p:cNvPr id="5" name="Freeform 5"/>
          <p:cNvSpPr/>
          <p:nvPr/>
        </p:nvSpPr>
        <p:spPr>
          <a:xfrm>
            <a:off x="1028700" y="5384121"/>
            <a:ext cx="11284599" cy="3653389"/>
          </a:xfrm>
          <a:custGeom>
            <a:avLst/>
            <a:gdLst/>
            <a:ahLst/>
            <a:cxnLst/>
            <a:rect l="l" t="t" r="r" b="b"/>
            <a:pathLst>
              <a:path w="11284599" h="3653389">
                <a:moveTo>
                  <a:pt x="0" y="0"/>
                </a:moveTo>
                <a:lnTo>
                  <a:pt x="11284599" y="0"/>
                </a:lnTo>
                <a:lnTo>
                  <a:pt x="11284599" y="3653389"/>
                </a:lnTo>
                <a:lnTo>
                  <a:pt x="0" y="365338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3031281" y="1288688"/>
            <a:ext cx="14848269" cy="1695450"/>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Program of Work/ Leadership/Activities</a:t>
            </a:r>
          </a:p>
        </p:txBody>
      </p:sp>
      <p:sp>
        <p:nvSpPr>
          <p:cNvPr id="7" name="TextBox 7"/>
          <p:cNvSpPr txBox="1"/>
          <p:nvPr/>
        </p:nvSpPr>
        <p:spPr>
          <a:xfrm>
            <a:off x="1516660" y="3487049"/>
            <a:ext cx="8938755"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Instead of the Program of Work, DECA requires a Program of Leadership and FFA requires a Program of Activities</a:t>
            </a:r>
          </a:p>
        </p:txBody>
      </p:sp>
      <p:sp>
        <p:nvSpPr>
          <p:cNvPr id="8" name="Freeform 8"/>
          <p:cNvSpPr/>
          <p:nvPr/>
        </p:nvSpPr>
        <p:spPr>
          <a:xfrm>
            <a:off x="17409190" y="9470955"/>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5"/>
            <a:stretch>
              <a:fillRect/>
            </a:stretch>
          </a:blipFill>
        </p:spPr>
        <p:txBody>
          <a:bodyPr/>
          <a:lstStyle/>
          <a:p>
            <a:endParaRPr lang="en-US"/>
          </a:p>
        </p:txBody>
      </p:sp>
      <p:sp>
        <p:nvSpPr>
          <p:cNvPr id="9" name="Freeform 9"/>
          <p:cNvSpPr/>
          <p:nvPr/>
        </p:nvSpPr>
        <p:spPr>
          <a:xfrm>
            <a:off x="960897" y="1028700"/>
            <a:ext cx="1942011" cy="2274683"/>
          </a:xfrm>
          <a:custGeom>
            <a:avLst/>
            <a:gdLst/>
            <a:ahLst/>
            <a:cxnLst/>
            <a:rect l="l" t="t" r="r" b="b"/>
            <a:pathLst>
              <a:path w="1942011" h="2274683">
                <a:moveTo>
                  <a:pt x="0" y="0"/>
                </a:moveTo>
                <a:lnTo>
                  <a:pt x="1942011" y="0"/>
                </a:lnTo>
                <a:lnTo>
                  <a:pt x="1942011" y="2274683"/>
                </a:lnTo>
                <a:lnTo>
                  <a:pt x="0" y="22746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79371" y="680571"/>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Freeform 4"/>
          <p:cNvSpPr/>
          <p:nvPr/>
        </p:nvSpPr>
        <p:spPr>
          <a:xfrm>
            <a:off x="10555472" y="3231798"/>
            <a:ext cx="6803885" cy="5877421"/>
          </a:xfrm>
          <a:custGeom>
            <a:avLst/>
            <a:gdLst/>
            <a:ahLst/>
            <a:cxnLst/>
            <a:rect l="l" t="t" r="r" b="b"/>
            <a:pathLst>
              <a:path w="6803885" h="5877421">
                <a:moveTo>
                  <a:pt x="0" y="0"/>
                </a:moveTo>
                <a:lnTo>
                  <a:pt x="6803884" y="0"/>
                </a:lnTo>
                <a:lnTo>
                  <a:pt x="6803884" y="5877421"/>
                </a:lnTo>
                <a:lnTo>
                  <a:pt x="0" y="5877421"/>
                </a:lnTo>
                <a:lnTo>
                  <a:pt x="0" y="0"/>
                </a:lnTo>
                <a:close/>
              </a:path>
            </a:pathLst>
          </a:custGeom>
          <a:blipFill>
            <a:blip r:embed="rId3"/>
            <a:stretch>
              <a:fillRect l="-40140" t="-25077" r="-40286" b="-35534"/>
            </a:stretch>
          </a:blipFill>
        </p:spPr>
        <p:txBody>
          <a:bodyPr/>
          <a:lstStyle/>
          <a:p>
            <a:endParaRPr lang="en-US"/>
          </a:p>
        </p:txBody>
      </p:sp>
      <p:sp>
        <p:nvSpPr>
          <p:cNvPr id="5" name="Freeform 5"/>
          <p:cNvSpPr/>
          <p:nvPr/>
        </p:nvSpPr>
        <p:spPr>
          <a:xfrm>
            <a:off x="960897" y="1088663"/>
            <a:ext cx="2070384" cy="2548165"/>
          </a:xfrm>
          <a:custGeom>
            <a:avLst/>
            <a:gdLst/>
            <a:ahLst/>
            <a:cxnLst/>
            <a:rect l="l" t="t" r="r" b="b"/>
            <a:pathLst>
              <a:path w="2070384" h="2548165">
                <a:moveTo>
                  <a:pt x="0" y="0"/>
                </a:moveTo>
                <a:lnTo>
                  <a:pt x="2070384" y="0"/>
                </a:lnTo>
                <a:lnTo>
                  <a:pt x="2070384" y="2548165"/>
                </a:lnTo>
                <a:lnTo>
                  <a:pt x="0" y="2548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3392106" y="1543595"/>
            <a:ext cx="14848269" cy="847725"/>
          </a:xfrm>
          <a:prstGeom prst="rect">
            <a:avLst/>
          </a:prstGeom>
        </p:spPr>
        <p:txBody>
          <a:bodyPr lIns="0" tIns="0" rIns="0" bIns="0" rtlCol="0" anchor="t">
            <a:spAutoFit/>
          </a:bodyPr>
          <a:lstStyle/>
          <a:p>
            <a:pPr algn="l">
              <a:lnSpc>
                <a:spcPts val="6719"/>
              </a:lnSpc>
            </a:pPr>
            <a:r>
              <a:rPr lang="en-US" sz="5599" b="1" spc="503">
                <a:solidFill>
                  <a:srgbClr val="333333"/>
                </a:solidFill>
                <a:latin typeface="Montserrat Bold"/>
                <a:ea typeface="Montserrat Bold"/>
                <a:cs typeface="Montserrat Bold"/>
                <a:sym typeface="Montserrat Bold"/>
              </a:rPr>
              <a:t>Statement of Assurance</a:t>
            </a:r>
          </a:p>
        </p:txBody>
      </p:sp>
      <p:sp>
        <p:nvSpPr>
          <p:cNvPr id="7" name="TextBox 7"/>
          <p:cNvSpPr txBox="1"/>
          <p:nvPr/>
        </p:nvSpPr>
        <p:spPr>
          <a:xfrm>
            <a:off x="960897" y="3920700"/>
            <a:ext cx="8938755" cy="580339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The statement of assurance for each CTSO provides a clear understanding of the expectations for Conference Liability &amp; Release Form</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The CTSO that was indicated in step one will determine which upload will be visible to you</a:t>
            </a:r>
          </a:p>
          <a:p>
            <a:pPr marL="604519" lvl="1" indent="-302260" algn="l">
              <a:lnSpc>
                <a:spcPts val="3863"/>
              </a:lnSpc>
              <a:buFont typeface="Arial"/>
              <a:buChar char="•"/>
            </a:pPr>
            <a:r>
              <a:rPr lang="en-US" sz="2799">
                <a:solidFill>
                  <a:srgbClr val="333333"/>
                </a:solidFill>
                <a:latin typeface="Montserrat"/>
                <a:ea typeface="Montserrat"/>
                <a:cs typeface="Montserrat"/>
                <a:sym typeface="Montserrat"/>
              </a:rPr>
              <a:t>The Conference Liability &amp; Release Form can be accessed on each of the respective CTSO’s websites or via the blue link in the statement of assurance</a:t>
            </a:r>
          </a:p>
          <a:p>
            <a:pPr algn="l">
              <a:lnSpc>
                <a:spcPts val="3863"/>
              </a:lnSpc>
            </a:pPr>
            <a:endParaRPr lang="en-US" sz="2799">
              <a:solidFill>
                <a:srgbClr val="333333"/>
              </a:solidFill>
              <a:latin typeface="Montserrat"/>
              <a:ea typeface="Montserrat"/>
              <a:cs typeface="Montserrat"/>
              <a:sym typeface="Montserrat"/>
            </a:endParaRPr>
          </a:p>
          <a:p>
            <a:pPr algn="l">
              <a:lnSpc>
                <a:spcPts val="3863"/>
              </a:lnSpc>
            </a:pPr>
            <a:r>
              <a:rPr lang="en-US" sz="2799">
                <a:solidFill>
                  <a:srgbClr val="333333"/>
                </a:solidFill>
                <a:latin typeface="Montserrat"/>
                <a:ea typeface="Montserrat"/>
                <a:cs typeface="Montserrat"/>
                <a:sym typeface="Montserrat"/>
              </a:rPr>
              <a:t>This will be on the form as a signature field.</a:t>
            </a: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45350" y="4465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TextBox 4"/>
          <p:cNvSpPr txBox="1"/>
          <p:nvPr/>
        </p:nvSpPr>
        <p:spPr>
          <a:xfrm>
            <a:off x="2621625" y="4492745"/>
            <a:ext cx="13043550" cy="3034666"/>
          </a:xfrm>
          <a:prstGeom prst="rect">
            <a:avLst/>
          </a:prstGeom>
        </p:spPr>
        <p:txBody>
          <a:bodyPr lIns="0" tIns="0" rIns="0" bIns="0" rtlCol="0" anchor="t">
            <a:spAutoFit/>
          </a:bodyPr>
          <a:lstStyle/>
          <a:p>
            <a:pPr algn="ctr">
              <a:lnSpc>
                <a:spcPts val="4829"/>
              </a:lnSpc>
            </a:pPr>
            <a:r>
              <a:rPr lang="en-US" sz="3499">
                <a:solidFill>
                  <a:srgbClr val="333333"/>
                </a:solidFill>
                <a:latin typeface="Montserrat"/>
                <a:ea typeface="Montserrat"/>
                <a:cs typeface="Montserrat"/>
                <a:sym typeface="Montserrat"/>
              </a:rPr>
              <a:t>Julie Ellis</a:t>
            </a:r>
          </a:p>
          <a:p>
            <a:pPr algn="ctr">
              <a:lnSpc>
                <a:spcPts val="4829"/>
              </a:lnSpc>
            </a:pPr>
            <a:r>
              <a:rPr lang="en-US" sz="3499">
                <a:solidFill>
                  <a:srgbClr val="333333"/>
                </a:solidFill>
                <a:latin typeface="Montserrat"/>
                <a:ea typeface="Montserrat"/>
                <a:cs typeface="Montserrat"/>
                <a:sym typeface="Montserrat"/>
              </a:rPr>
              <a:t>julie.ellis@azed.gov</a:t>
            </a:r>
          </a:p>
          <a:p>
            <a:pPr algn="ctr">
              <a:lnSpc>
                <a:spcPts val="4829"/>
              </a:lnSpc>
            </a:pPr>
            <a:endParaRPr lang="en-US" sz="3499">
              <a:solidFill>
                <a:srgbClr val="333333"/>
              </a:solidFill>
              <a:latin typeface="Montserrat"/>
              <a:ea typeface="Montserrat"/>
              <a:cs typeface="Montserrat"/>
              <a:sym typeface="Montserrat"/>
            </a:endParaRPr>
          </a:p>
          <a:p>
            <a:pPr algn="ctr">
              <a:lnSpc>
                <a:spcPts val="4829"/>
              </a:lnSpc>
            </a:pPr>
            <a:r>
              <a:rPr lang="en-US" sz="3499">
                <a:solidFill>
                  <a:srgbClr val="333333"/>
                </a:solidFill>
                <a:latin typeface="Montserrat"/>
                <a:ea typeface="Montserrat"/>
                <a:cs typeface="Montserrat"/>
                <a:sym typeface="Montserrat"/>
              </a:rPr>
              <a:t>Megan Victory</a:t>
            </a:r>
          </a:p>
          <a:p>
            <a:pPr algn="ctr">
              <a:lnSpc>
                <a:spcPts val="4829"/>
              </a:lnSpc>
            </a:pPr>
            <a:r>
              <a:rPr lang="en-US" sz="3499">
                <a:solidFill>
                  <a:srgbClr val="333333"/>
                </a:solidFill>
                <a:latin typeface="Montserrat"/>
                <a:ea typeface="Montserrat"/>
                <a:cs typeface="Montserrat"/>
                <a:sym typeface="Montserrat"/>
              </a:rPr>
              <a:t>megan.victory@azed.gov</a:t>
            </a:r>
          </a:p>
        </p:txBody>
      </p:sp>
      <p:sp>
        <p:nvSpPr>
          <p:cNvPr id="5" name="TextBox 5"/>
          <p:cNvSpPr txBox="1"/>
          <p:nvPr/>
        </p:nvSpPr>
        <p:spPr>
          <a:xfrm>
            <a:off x="2621625" y="2689173"/>
            <a:ext cx="13043550" cy="914782"/>
          </a:xfrm>
          <a:prstGeom prst="rect">
            <a:avLst/>
          </a:prstGeom>
        </p:spPr>
        <p:txBody>
          <a:bodyPr lIns="0" tIns="0" rIns="0" bIns="0" rtlCol="0" anchor="t">
            <a:spAutoFit/>
          </a:bodyPr>
          <a:lstStyle/>
          <a:p>
            <a:pPr algn="ctr">
              <a:lnSpc>
                <a:spcPts val="7451"/>
              </a:lnSpc>
            </a:pPr>
            <a:r>
              <a:rPr lang="en-US" sz="5399" b="1">
                <a:solidFill>
                  <a:srgbClr val="333333"/>
                </a:solidFill>
                <a:latin typeface="Montserrat Bold"/>
                <a:ea typeface="Montserrat Bold"/>
                <a:cs typeface="Montserrat Bold"/>
                <a:sym typeface="Montserrat Bold"/>
              </a:rPr>
              <a:t>For any questions:</a:t>
            </a:r>
          </a:p>
        </p:txBody>
      </p:sp>
      <p:sp>
        <p:nvSpPr>
          <p:cNvPr id="6" name="Freeform 6"/>
          <p:cNvSpPr/>
          <p:nvPr/>
        </p:nvSpPr>
        <p:spPr>
          <a:xfrm>
            <a:off x="17183100" y="9191625"/>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925184" y="7126108"/>
            <a:ext cx="13382629" cy="0"/>
          </a:xfrm>
          <a:prstGeom prst="line">
            <a:avLst/>
          </a:prstGeom>
          <a:ln w="19050" cap="rnd">
            <a:solidFill>
              <a:srgbClr val="333333"/>
            </a:solidFill>
            <a:prstDash val="solid"/>
            <a:headEnd type="none" w="sm" len="sm"/>
            <a:tailEnd type="none" w="sm" len="sm"/>
          </a:ln>
        </p:spPr>
        <p:txBody>
          <a:bodyPr/>
          <a:lstStyle/>
          <a:p>
            <a:endParaRPr lang="en-US"/>
          </a:p>
        </p:txBody>
      </p:sp>
      <p:grpSp>
        <p:nvGrpSpPr>
          <p:cNvPr id="3" name="Group 3"/>
          <p:cNvGrpSpPr/>
          <p:nvPr/>
        </p:nvGrpSpPr>
        <p:grpSpPr>
          <a:xfrm>
            <a:off x="445350" y="446550"/>
            <a:ext cx="17396100" cy="9407100"/>
            <a:chOff x="0" y="0"/>
            <a:chExt cx="23194800" cy="12542800"/>
          </a:xfrm>
        </p:grpSpPr>
        <p:sp>
          <p:nvSpPr>
            <p:cNvPr id="4" name="Freeform 4"/>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5" name="TextBox 5"/>
          <p:cNvSpPr txBox="1"/>
          <p:nvPr/>
        </p:nvSpPr>
        <p:spPr>
          <a:xfrm>
            <a:off x="1028700" y="902100"/>
            <a:ext cx="15238950" cy="847725"/>
          </a:xfrm>
          <a:prstGeom prst="rect">
            <a:avLst/>
          </a:prstGeom>
        </p:spPr>
        <p:txBody>
          <a:bodyPr lIns="0" tIns="0" rIns="0" bIns="0" rtlCol="0" anchor="t">
            <a:spAutoFit/>
          </a:bodyPr>
          <a:lstStyle/>
          <a:p>
            <a:pPr algn="l">
              <a:lnSpc>
                <a:spcPts val="6719"/>
              </a:lnSpc>
            </a:pPr>
            <a:r>
              <a:rPr lang="en-US" sz="5599">
                <a:solidFill>
                  <a:srgbClr val="333333"/>
                </a:solidFill>
                <a:latin typeface="Montserrat"/>
                <a:ea typeface="Montserrat"/>
                <a:cs typeface="Montserrat"/>
                <a:sym typeface="Montserrat"/>
              </a:rPr>
              <a:t>What is the Data Portal?</a:t>
            </a:r>
          </a:p>
        </p:txBody>
      </p:sp>
      <p:sp>
        <p:nvSpPr>
          <p:cNvPr id="6" name="TextBox 6"/>
          <p:cNvSpPr txBox="1"/>
          <p:nvPr/>
        </p:nvSpPr>
        <p:spPr>
          <a:xfrm>
            <a:off x="1524525" y="5483747"/>
            <a:ext cx="14083290" cy="945642"/>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We have created advisor access for CTSO submissions; however, lease work with your school admin for a solution that works for your school. </a:t>
            </a:r>
          </a:p>
        </p:txBody>
      </p:sp>
      <p:sp>
        <p:nvSpPr>
          <p:cNvPr id="7" name="TextBox 7"/>
          <p:cNvSpPr txBox="1"/>
          <p:nvPr/>
        </p:nvSpPr>
        <p:spPr>
          <a:xfrm>
            <a:off x="1524525" y="8163190"/>
            <a:ext cx="14886725"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Advisors will submit their annual chapter documentation to be reviewed by the state CTSO team. Once reviewed, the CTE director and advisor will receive a live update on approval or if it needs modification (with notes) and resubmission.</a:t>
            </a:r>
          </a:p>
        </p:txBody>
      </p:sp>
      <p:sp>
        <p:nvSpPr>
          <p:cNvPr id="8" name="TextBox 8"/>
          <p:cNvSpPr txBox="1"/>
          <p:nvPr/>
        </p:nvSpPr>
        <p:spPr>
          <a:xfrm>
            <a:off x="1404952" y="2743915"/>
            <a:ext cx="14886725" cy="1431417"/>
          </a:xfrm>
          <a:prstGeom prst="rect">
            <a:avLst/>
          </a:prstGeom>
        </p:spPr>
        <p:txBody>
          <a:bodyPr lIns="0" tIns="0" rIns="0" bIns="0" rtlCol="0" anchor="t">
            <a:spAutoFit/>
          </a:bodyPr>
          <a:lstStyle/>
          <a:p>
            <a:pPr algn="l">
              <a:lnSpc>
                <a:spcPts val="3863"/>
              </a:lnSpc>
            </a:pPr>
            <a:r>
              <a:rPr lang="en-US" sz="2799">
                <a:solidFill>
                  <a:srgbClr val="333333"/>
                </a:solidFill>
                <a:latin typeface="Montserrat"/>
                <a:ea typeface="Montserrat"/>
                <a:cs typeface="Montserrat"/>
                <a:sym typeface="Montserrat"/>
              </a:rPr>
              <a:t>The Data Portal is a live ADE Hub that is housed within the Arizona Department of Education. This portal is not linked to a 3rd party (ex. Jotform) which makes the data more secure. </a:t>
            </a:r>
          </a:p>
        </p:txBody>
      </p:sp>
      <p:sp>
        <p:nvSpPr>
          <p:cNvPr id="9" name="TextBox 9"/>
          <p:cNvSpPr txBox="1"/>
          <p:nvPr/>
        </p:nvSpPr>
        <p:spPr>
          <a:xfrm>
            <a:off x="1028700" y="4732415"/>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What do I do if I don’t have access to the Data Portal?</a:t>
            </a:r>
          </a:p>
        </p:txBody>
      </p:sp>
      <p:sp>
        <p:nvSpPr>
          <p:cNvPr id="10" name="TextBox 10"/>
          <p:cNvSpPr txBox="1"/>
          <p:nvPr/>
        </p:nvSpPr>
        <p:spPr>
          <a:xfrm>
            <a:off x="1028700" y="7316608"/>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How does it work?</a:t>
            </a:r>
          </a:p>
        </p:txBody>
      </p:sp>
      <p:sp>
        <p:nvSpPr>
          <p:cNvPr id="11" name="TextBox 11"/>
          <p:cNvSpPr txBox="1"/>
          <p:nvPr/>
        </p:nvSpPr>
        <p:spPr>
          <a:xfrm>
            <a:off x="1028700" y="2040208"/>
            <a:ext cx="13043550" cy="637032"/>
          </a:xfrm>
          <a:prstGeom prst="rect">
            <a:avLst/>
          </a:prstGeom>
        </p:spPr>
        <p:txBody>
          <a:bodyPr lIns="0" tIns="0" rIns="0" bIns="0" rtlCol="0" anchor="t">
            <a:spAutoFit/>
          </a:bodyPr>
          <a:lstStyle/>
          <a:p>
            <a:pPr algn="l">
              <a:lnSpc>
                <a:spcPts val="5244"/>
              </a:lnSpc>
            </a:pPr>
            <a:r>
              <a:rPr lang="en-US" sz="3800">
                <a:solidFill>
                  <a:srgbClr val="333333"/>
                </a:solidFill>
                <a:latin typeface="Montserrat"/>
                <a:ea typeface="Montserrat"/>
                <a:cs typeface="Montserrat"/>
                <a:sym typeface="Montserrat"/>
              </a:rPr>
              <a:t>What is the Data Portal?</a:t>
            </a:r>
          </a:p>
        </p:txBody>
      </p:sp>
      <p:sp>
        <p:nvSpPr>
          <p:cNvPr id="12" name="AutoShape 12"/>
          <p:cNvSpPr/>
          <p:nvPr/>
        </p:nvSpPr>
        <p:spPr>
          <a:xfrm>
            <a:off x="-925184" y="4541915"/>
            <a:ext cx="13382629" cy="0"/>
          </a:xfrm>
          <a:prstGeom prst="line">
            <a:avLst/>
          </a:prstGeom>
          <a:ln w="19050" cap="rnd">
            <a:solidFill>
              <a:srgbClr val="333333"/>
            </a:solidFill>
            <a:prstDash val="solid"/>
            <a:headEnd type="none" w="sm" len="sm"/>
            <a:tailEnd type="none" w="sm" len="sm"/>
          </a:ln>
        </p:spPr>
        <p:txBody>
          <a:bodyPr/>
          <a:lstStyle/>
          <a:p>
            <a:endParaRPr lang="en-US"/>
          </a:p>
        </p:txBody>
      </p:sp>
      <p:sp>
        <p:nvSpPr>
          <p:cNvPr id="13" name="Freeform 13"/>
          <p:cNvSpPr/>
          <p:nvPr/>
        </p:nvSpPr>
        <p:spPr>
          <a:xfrm>
            <a:off x="17230908" y="9258300"/>
            <a:ext cx="556085" cy="556085"/>
          </a:xfrm>
          <a:custGeom>
            <a:avLst/>
            <a:gdLst/>
            <a:ahLst/>
            <a:cxnLst/>
            <a:rect l="l" t="t" r="r" b="b"/>
            <a:pathLst>
              <a:path w="556085" h="556085">
                <a:moveTo>
                  <a:pt x="0" y="0"/>
                </a:moveTo>
                <a:lnTo>
                  <a:pt x="556085" y="0"/>
                </a:lnTo>
                <a:lnTo>
                  <a:pt x="556085" y="556085"/>
                </a:lnTo>
                <a:lnTo>
                  <a:pt x="0" y="55608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45350" y="446550"/>
            <a:ext cx="17396100" cy="9407100"/>
            <a:chOff x="0" y="0"/>
            <a:chExt cx="23194800" cy="12542800"/>
          </a:xfrm>
        </p:grpSpPr>
        <p:sp>
          <p:nvSpPr>
            <p:cNvPr id="3" name="Freeform 3"/>
            <p:cNvSpPr/>
            <p:nvPr/>
          </p:nvSpPr>
          <p:spPr>
            <a:xfrm>
              <a:off x="0" y="0"/>
              <a:ext cx="23194772" cy="12542774"/>
            </a:xfrm>
            <a:custGeom>
              <a:avLst/>
              <a:gdLst/>
              <a:ahLst/>
              <a:cxnLst/>
              <a:rect l="l" t="t" r="r" b="b"/>
              <a:pathLst>
                <a:path w="23194772" h="12542774">
                  <a:moveTo>
                    <a:pt x="25400" y="0"/>
                  </a:moveTo>
                  <a:lnTo>
                    <a:pt x="23169372" y="0"/>
                  </a:lnTo>
                  <a:cubicBezTo>
                    <a:pt x="23183342" y="0"/>
                    <a:pt x="23194772" y="11430"/>
                    <a:pt x="23194772" y="25400"/>
                  </a:cubicBezTo>
                  <a:lnTo>
                    <a:pt x="23194772" y="12517374"/>
                  </a:lnTo>
                  <a:cubicBezTo>
                    <a:pt x="23194772" y="12531344"/>
                    <a:pt x="23183342" y="12542774"/>
                    <a:pt x="23169372" y="12542774"/>
                  </a:cubicBezTo>
                  <a:lnTo>
                    <a:pt x="25400" y="12542774"/>
                  </a:lnTo>
                  <a:cubicBezTo>
                    <a:pt x="11430" y="12542774"/>
                    <a:pt x="0" y="12531344"/>
                    <a:pt x="0" y="12517374"/>
                  </a:cubicBezTo>
                  <a:lnTo>
                    <a:pt x="0" y="25400"/>
                  </a:lnTo>
                  <a:cubicBezTo>
                    <a:pt x="0" y="11430"/>
                    <a:pt x="11430" y="0"/>
                    <a:pt x="25400" y="0"/>
                  </a:cubicBezTo>
                  <a:moveTo>
                    <a:pt x="25400" y="50800"/>
                  </a:moveTo>
                  <a:lnTo>
                    <a:pt x="25400" y="25400"/>
                  </a:lnTo>
                  <a:lnTo>
                    <a:pt x="50800" y="25400"/>
                  </a:lnTo>
                  <a:lnTo>
                    <a:pt x="50800" y="12517374"/>
                  </a:lnTo>
                  <a:lnTo>
                    <a:pt x="25400" y="12517374"/>
                  </a:lnTo>
                  <a:lnTo>
                    <a:pt x="25400" y="12491974"/>
                  </a:lnTo>
                  <a:lnTo>
                    <a:pt x="23169372" y="12491974"/>
                  </a:lnTo>
                  <a:lnTo>
                    <a:pt x="23169372" y="12517374"/>
                  </a:lnTo>
                  <a:lnTo>
                    <a:pt x="23143972" y="12517374"/>
                  </a:lnTo>
                  <a:lnTo>
                    <a:pt x="23143972" y="25400"/>
                  </a:lnTo>
                  <a:lnTo>
                    <a:pt x="23169372" y="25400"/>
                  </a:lnTo>
                  <a:lnTo>
                    <a:pt x="23169372" y="50800"/>
                  </a:lnTo>
                  <a:lnTo>
                    <a:pt x="25400" y="50800"/>
                  </a:lnTo>
                  <a:close/>
                </a:path>
              </a:pathLst>
            </a:custGeom>
            <a:solidFill>
              <a:srgbClr val="333333"/>
            </a:solidFill>
          </p:spPr>
          <p:txBody>
            <a:bodyPr/>
            <a:lstStyle/>
            <a:p>
              <a:endParaRPr lang="en-US"/>
            </a:p>
          </p:txBody>
        </p:sp>
      </p:grpSp>
      <p:sp>
        <p:nvSpPr>
          <p:cNvPr id="4" name="TextBox 4"/>
          <p:cNvSpPr txBox="1"/>
          <p:nvPr/>
        </p:nvSpPr>
        <p:spPr>
          <a:xfrm>
            <a:off x="2577291" y="5035307"/>
            <a:ext cx="13043550" cy="1205865"/>
          </a:xfrm>
          <a:prstGeom prst="rect">
            <a:avLst/>
          </a:prstGeom>
        </p:spPr>
        <p:txBody>
          <a:bodyPr lIns="0" tIns="0" rIns="0" bIns="0" rtlCol="0" anchor="t">
            <a:spAutoFit/>
          </a:bodyPr>
          <a:lstStyle/>
          <a:p>
            <a:pPr algn="ctr">
              <a:lnSpc>
                <a:spcPts val="4829"/>
              </a:lnSpc>
            </a:pPr>
            <a:r>
              <a:rPr lang="en-US" sz="3499">
                <a:solidFill>
                  <a:srgbClr val="333333"/>
                </a:solidFill>
                <a:latin typeface="Montserrat"/>
                <a:ea typeface="Montserrat"/>
                <a:cs typeface="Montserrat"/>
                <a:sym typeface="Montserrat"/>
              </a:rPr>
              <a:t>Fall: December 1, 2025</a:t>
            </a:r>
          </a:p>
          <a:p>
            <a:pPr algn="ctr">
              <a:lnSpc>
                <a:spcPts val="4829"/>
              </a:lnSpc>
            </a:pPr>
            <a:r>
              <a:rPr lang="en-US" sz="3499">
                <a:solidFill>
                  <a:srgbClr val="333333"/>
                </a:solidFill>
                <a:latin typeface="Montserrat"/>
                <a:ea typeface="Montserrat"/>
                <a:cs typeface="Montserrat"/>
                <a:sym typeface="Montserrat"/>
              </a:rPr>
              <a:t>Spring: March 1, 2026</a:t>
            </a:r>
          </a:p>
        </p:txBody>
      </p:sp>
      <p:sp>
        <p:nvSpPr>
          <p:cNvPr id="5" name="TextBox 5"/>
          <p:cNvSpPr txBox="1"/>
          <p:nvPr/>
        </p:nvSpPr>
        <p:spPr>
          <a:xfrm>
            <a:off x="2665959" y="2843871"/>
            <a:ext cx="13043550" cy="1857757"/>
          </a:xfrm>
          <a:prstGeom prst="rect">
            <a:avLst/>
          </a:prstGeom>
        </p:spPr>
        <p:txBody>
          <a:bodyPr lIns="0" tIns="0" rIns="0" bIns="0" rtlCol="0" anchor="t">
            <a:spAutoFit/>
          </a:bodyPr>
          <a:lstStyle/>
          <a:p>
            <a:pPr algn="ctr">
              <a:lnSpc>
                <a:spcPts val="7451"/>
              </a:lnSpc>
            </a:pPr>
            <a:r>
              <a:rPr lang="en-US" sz="5399" b="1">
                <a:solidFill>
                  <a:srgbClr val="333333"/>
                </a:solidFill>
                <a:latin typeface="Montserrat Bold"/>
                <a:ea typeface="Montserrat Bold"/>
                <a:cs typeface="Montserrat Bold"/>
                <a:sym typeface="Montserrat Bold"/>
              </a:rPr>
              <a:t>Chapter Annual Submission (Formally 7a) Deadline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grpSp>
        <p:nvGrpSpPr>
          <p:cNvPr id="4" name="Group 4"/>
          <p:cNvGrpSpPr/>
          <p:nvPr/>
        </p:nvGrpSpPr>
        <p:grpSpPr>
          <a:xfrm>
            <a:off x="1531425" y="1562827"/>
            <a:ext cx="6879776" cy="3421784"/>
            <a:chOff x="0" y="0"/>
            <a:chExt cx="9173035" cy="4562378"/>
          </a:xfrm>
        </p:grpSpPr>
        <p:sp>
          <p:nvSpPr>
            <p:cNvPr id="5" name="Freeform 5"/>
            <p:cNvSpPr/>
            <p:nvPr/>
          </p:nvSpPr>
          <p:spPr>
            <a:xfrm>
              <a:off x="0" y="884883"/>
              <a:ext cx="9173035" cy="3677495"/>
            </a:xfrm>
            <a:custGeom>
              <a:avLst/>
              <a:gdLst/>
              <a:ahLst/>
              <a:cxnLst/>
              <a:rect l="l" t="t" r="r" b="b"/>
              <a:pathLst>
                <a:path w="9173035" h="3677495">
                  <a:moveTo>
                    <a:pt x="0" y="0"/>
                  </a:moveTo>
                  <a:lnTo>
                    <a:pt x="9173035" y="0"/>
                  </a:lnTo>
                  <a:lnTo>
                    <a:pt x="9173035" y="3677495"/>
                  </a:lnTo>
                  <a:lnTo>
                    <a:pt x="0" y="3677495"/>
                  </a:lnTo>
                  <a:lnTo>
                    <a:pt x="0" y="0"/>
                  </a:lnTo>
                  <a:close/>
                </a:path>
              </a:pathLst>
            </a:custGeom>
            <a:blipFill>
              <a:blip r:embed="rId3"/>
              <a:stretch>
                <a:fillRect t="-24062"/>
              </a:stretch>
            </a:blipFill>
          </p:spPr>
          <p:txBody>
            <a:bodyPr/>
            <a:lstStyle/>
            <a:p>
              <a:endParaRPr lang="en-US"/>
            </a:p>
          </p:txBody>
        </p:sp>
        <p:grpSp>
          <p:nvGrpSpPr>
            <p:cNvPr id="6" name="Group 6"/>
            <p:cNvGrpSpPr/>
            <p:nvPr/>
          </p:nvGrpSpPr>
          <p:grpSpPr>
            <a:xfrm>
              <a:off x="2604415" y="2281189"/>
              <a:ext cx="1613767" cy="864710"/>
              <a:chOff x="-21590" y="-25400"/>
              <a:chExt cx="1524000" cy="816610"/>
            </a:xfrm>
          </p:grpSpPr>
          <p:sp>
            <p:nvSpPr>
              <p:cNvPr id="7" name="Freeform 7"/>
              <p:cNvSpPr/>
              <p:nvPr/>
            </p:nvSpPr>
            <p:spPr>
              <a:xfrm>
                <a:off x="21590" y="25400"/>
                <a:ext cx="1480820" cy="767080"/>
              </a:xfrm>
              <a:custGeom>
                <a:avLst/>
                <a:gdLst/>
                <a:ahLst/>
                <a:cxnLst/>
                <a:rect l="l" t="t" r="r" b="b"/>
                <a:pathLst>
                  <a:path w="1480820" h="767080">
                    <a:moveTo>
                      <a:pt x="740410" y="0"/>
                    </a:moveTo>
                    <a:cubicBezTo>
                      <a:pt x="331470" y="0"/>
                      <a:pt x="0" y="171450"/>
                      <a:pt x="0" y="383540"/>
                    </a:cubicBezTo>
                    <a:cubicBezTo>
                      <a:pt x="0" y="595630"/>
                      <a:pt x="331470" y="767080"/>
                      <a:pt x="740410" y="767080"/>
                    </a:cubicBezTo>
                    <a:cubicBezTo>
                      <a:pt x="1149350" y="767080"/>
                      <a:pt x="1480820" y="595630"/>
                      <a:pt x="1480820" y="383540"/>
                    </a:cubicBezTo>
                    <a:cubicBezTo>
                      <a:pt x="1480820" y="171450"/>
                      <a:pt x="1149350" y="0"/>
                      <a:pt x="740410" y="0"/>
                    </a:cubicBezTo>
                    <a:close/>
                  </a:path>
                </a:pathLst>
              </a:custGeom>
              <a:solidFill>
                <a:srgbClr val="000000">
                  <a:alpha val="0"/>
                </a:srgbClr>
              </a:solidFill>
              <a:ln cap="sq">
                <a:noFill/>
                <a:prstDash val="solid"/>
                <a:miter/>
              </a:ln>
            </p:spPr>
            <p:txBody>
              <a:bodyPr/>
              <a:lstStyle/>
              <a:p>
                <a:endParaRPr lang="en-US"/>
              </a:p>
            </p:txBody>
          </p:sp>
          <p:sp>
            <p:nvSpPr>
              <p:cNvPr id="8" name="Freeform 8"/>
              <p:cNvSpPr/>
              <p:nvPr/>
            </p:nvSpPr>
            <p:spPr>
              <a:xfrm>
                <a:off x="0" y="0"/>
                <a:ext cx="1524000" cy="816610"/>
              </a:xfrm>
              <a:custGeom>
                <a:avLst/>
                <a:gdLst/>
                <a:ahLst/>
                <a:cxnLst/>
                <a:rect l="l" t="t" r="r" b="b"/>
                <a:pathLst>
                  <a:path w="1524000" h="816610">
                    <a:moveTo>
                      <a:pt x="763270" y="50800"/>
                    </a:moveTo>
                    <a:lnTo>
                      <a:pt x="650240" y="55880"/>
                    </a:lnTo>
                    <a:lnTo>
                      <a:pt x="552450" y="67310"/>
                    </a:lnTo>
                    <a:lnTo>
                      <a:pt x="455930" y="86360"/>
                    </a:lnTo>
                    <a:lnTo>
                      <a:pt x="361950" y="114300"/>
                    </a:lnTo>
                    <a:lnTo>
                      <a:pt x="278130" y="147320"/>
                    </a:lnTo>
                    <a:lnTo>
                      <a:pt x="205740" y="186690"/>
                    </a:lnTo>
                    <a:lnTo>
                      <a:pt x="144780" y="232410"/>
                    </a:lnTo>
                    <a:lnTo>
                      <a:pt x="97790" y="280670"/>
                    </a:lnTo>
                    <a:lnTo>
                      <a:pt x="67310" y="332740"/>
                    </a:lnTo>
                    <a:lnTo>
                      <a:pt x="52070" y="383540"/>
                    </a:lnTo>
                    <a:lnTo>
                      <a:pt x="53340" y="435610"/>
                    </a:lnTo>
                    <a:lnTo>
                      <a:pt x="68580" y="486410"/>
                    </a:lnTo>
                    <a:lnTo>
                      <a:pt x="99060" y="537210"/>
                    </a:lnTo>
                    <a:lnTo>
                      <a:pt x="146050" y="586740"/>
                    </a:lnTo>
                    <a:lnTo>
                      <a:pt x="207010" y="631190"/>
                    </a:lnTo>
                    <a:lnTo>
                      <a:pt x="279400" y="670560"/>
                    </a:lnTo>
                    <a:lnTo>
                      <a:pt x="421640" y="722630"/>
                    </a:lnTo>
                    <a:lnTo>
                      <a:pt x="584200" y="755650"/>
                    </a:lnTo>
                    <a:lnTo>
                      <a:pt x="756920" y="767080"/>
                    </a:lnTo>
                    <a:lnTo>
                      <a:pt x="929640" y="756920"/>
                    </a:lnTo>
                    <a:lnTo>
                      <a:pt x="1092200" y="725170"/>
                    </a:lnTo>
                    <a:lnTo>
                      <a:pt x="1234440" y="675640"/>
                    </a:lnTo>
                    <a:lnTo>
                      <a:pt x="1295400" y="645160"/>
                    </a:lnTo>
                    <a:lnTo>
                      <a:pt x="1352550" y="608330"/>
                    </a:lnTo>
                    <a:lnTo>
                      <a:pt x="1398270" y="568960"/>
                    </a:lnTo>
                    <a:lnTo>
                      <a:pt x="1432560" y="528320"/>
                    </a:lnTo>
                    <a:lnTo>
                      <a:pt x="1455420" y="488950"/>
                    </a:lnTo>
                    <a:lnTo>
                      <a:pt x="1469390" y="447040"/>
                    </a:lnTo>
                    <a:lnTo>
                      <a:pt x="1473200" y="408940"/>
                    </a:lnTo>
                    <a:lnTo>
                      <a:pt x="1466850" y="364490"/>
                    </a:lnTo>
                    <a:lnTo>
                      <a:pt x="1451610" y="322580"/>
                    </a:lnTo>
                    <a:lnTo>
                      <a:pt x="1427480" y="284480"/>
                    </a:lnTo>
                    <a:lnTo>
                      <a:pt x="1397000" y="250190"/>
                    </a:lnTo>
                    <a:lnTo>
                      <a:pt x="1357630" y="214630"/>
                    </a:lnTo>
                    <a:lnTo>
                      <a:pt x="1301750" y="176530"/>
                    </a:lnTo>
                    <a:lnTo>
                      <a:pt x="1242060" y="146050"/>
                    </a:lnTo>
                    <a:lnTo>
                      <a:pt x="1099820" y="95250"/>
                    </a:lnTo>
                    <a:lnTo>
                      <a:pt x="937260" y="62230"/>
                    </a:lnTo>
                    <a:lnTo>
                      <a:pt x="756920" y="50800"/>
                    </a:lnTo>
                    <a:lnTo>
                      <a:pt x="744220" y="43180"/>
                    </a:lnTo>
                    <a:lnTo>
                      <a:pt x="736600" y="22860"/>
                    </a:lnTo>
                    <a:lnTo>
                      <a:pt x="742950" y="8890"/>
                    </a:lnTo>
                    <a:lnTo>
                      <a:pt x="755650" y="1270"/>
                    </a:lnTo>
                    <a:lnTo>
                      <a:pt x="777240" y="5080"/>
                    </a:lnTo>
                    <a:lnTo>
                      <a:pt x="787400" y="24130"/>
                    </a:lnTo>
                    <a:lnTo>
                      <a:pt x="778510" y="44450"/>
                    </a:lnTo>
                    <a:lnTo>
                      <a:pt x="758190" y="50800"/>
                    </a:lnTo>
                    <a:lnTo>
                      <a:pt x="744220" y="44450"/>
                    </a:lnTo>
                    <a:lnTo>
                      <a:pt x="736600" y="22860"/>
                    </a:lnTo>
                    <a:lnTo>
                      <a:pt x="741680" y="10160"/>
                    </a:lnTo>
                    <a:lnTo>
                      <a:pt x="754380" y="1270"/>
                    </a:lnTo>
                    <a:lnTo>
                      <a:pt x="934720" y="11430"/>
                    </a:lnTo>
                    <a:lnTo>
                      <a:pt x="1031240" y="26670"/>
                    </a:lnTo>
                    <a:lnTo>
                      <a:pt x="1126490" y="49530"/>
                    </a:lnTo>
                    <a:lnTo>
                      <a:pt x="1212850" y="78740"/>
                    </a:lnTo>
                    <a:lnTo>
                      <a:pt x="1295400" y="115570"/>
                    </a:lnTo>
                    <a:lnTo>
                      <a:pt x="1390650" y="176530"/>
                    </a:lnTo>
                    <a:lnTo>
                      <a:pt x="1460500" y="243840"/>
                    </a:lnTo>
                    <a:lnTo>
                      <a:pt x="1487170" y="280670"/>
                    </a:lnTo>
                    <a:lnTo>
                      <a:pt x="1506220" y="321310"/>
                    </a:lnTo>
                    <a:lnTo>
                      <a:pt x="1518920" y="364490"/>
                    </a:lnTo>
                    <a:lnTo>
                      <a:pt x="1524000" y="402590"/>
                    </a:lnTo>
                    <a:lnTo>
                      <a:pt x="1521460" y="439420"/>
                    </a:lnTo>
                    <a:lnTo>
                      <a:pt x="1511300" y="483870"/>
                    </a:lnTo>
                    <a:lnTo>
                      <a:pt x="1473200" y="557530"/>
                    </a:lnTo>
                    <a:lnTo>
                      <a:pt x="1407160" y="628650"/>
                    </a:lnTo>
                    <a:lnTo>
                      <a:pt x="1320800" y="688340"/>
                    </a:lnTo>
                    <a:lnTo>
                      <a:pt x="1211580" y="740410"/>
                    </a:lnTo>
                    <a:lnTo>
                      <a:pt x="1082040" y="781050"/>
                    </a:lnTo>
                    <a:lnTo>
                      <a:pt x="941070" y="806450"/>
                    </a:lnTo>
                    <a:lnTo>
                      <a:pt x="797560" y="816610"/>
                    </a:lnTo>
                    <a:lnTo>
                      <a:pt x="647700" y="812800"/>
                    </a:lnTo>
                    <a:lnTo>
                      <a:pt x="497840" y="792480"/>
                    </a:lnTo>
                    <a:lnTo>
                      <a:pt x="359410" y="756920"/>
                    </a:lnTo>
                    <a:lnTo>
                      <a:pt x="240030" y="708660"/>
                    </a:lnTo>
                    <a:lnTo>
                      <a:pt x="143510" y="650240"/>
                    </a:lnTo>
                    <a:lnTo>
                      <a:pt x="67310" y="577850"/>
                    </a:lnTo>
                    <a:lnTo>
                      <a:pt x="40640" y="541020"/>
                    </a:lnTo>
                    <a:lnTo>
                      <a:pt x="19050" y="501650"/>
                    </a:lnTo>
                    <a:lnTo>
                      <a:pt x="6350" y="458470"/>
                    </a:lnTo>
                    <a:lnTo>
                      <a:pt x="0" y="421640"/>
                    </a:lnTo>
                    <a:lnTo>
                      <a:pt x="2540" y="375920"/>
                    </a:lnTo>
                    <a:lnTo>
                      <a:pt x="12700" y="331470"/>
                    </a:lnTo>
                    <a:lnTo>
                      <a:pt x="31750" y="290830"/>
                    </a:lnTo>
                    <a:lnTo>
                      <a:pt x="60960" y="246380"/>
                    </a:lnTo>
                    <a:lnTo>
                      <a:pt x="96520" y="208280"/>
                    </a:lnTo>
                    <a:lnTo>
                      <a:pt x="135890" y="173990"/>
                    </a:lnTo>
                    <a:lnTo>
                      <a:pt x="185420" y="139700"/>
                    </a:lnTo>
                    <a:lnTo>
                      <a:pt x="245110" y="106680"/>
                    </a:lnTo>
                    <a:lnTo>
                      <a:pt x="328930" y="71120"/>
                    </a:lnTo>
                    <a:lnTo>
                      <a:pt x="415290" y="44450"/>
                    </a:lnTo>
                    <a:lnTo>
                      <a:pt x="510540" y="22860"/>
                    </a:lnTo>
                    <a:lnTo>
                      <a:pt x="607060" y="8890"/>
                    </a:lnTo>
                    <a:lnTo>
                      <a:pt x="765810" y="0"/>
                    </a:lnTo>
                    <a:lnTo>
                      <a:pt x="778510" y="6350"/>
                    </a:lnTo>
                    <a:lnTo>
                      <a:pt x="787400" y="26670"/>
                    </a:lnTo>
                    <a:lnTo>
                      <a:pt x="777240" y="45720"/>
                    </a:lnTo>
                    <a:lnTo>
                      <a:pt x="763270" y="50800"/>
                    </a:lnTo>
                  </a:path>
                </a:pathLst>
              </a:custGeom>
              <a:solidFill>
                <a:srgbClr val="961A4B"/>
              </a:solidFill>
            </p:spPr>
            <p:txBody>
              <a:bodyPr/>
              <a:lstStyle/>
              <a:p>
                <a:endParaRPr lang="en-US"/>
              </a:p>
            </p:txBody>
          </p:sp>
          <p:sp>
            <p:nvSpPr>
              <p:cNvPr id="9" name="TextBox 9"/>
              <p:cNvSpPr txBox="1"/>
              <p:nvPr/>
            </p:nvSpPr>
            <p:spPr>
              <a:xfrm>
                <a:off x="138430" y="72390"/>
                <a:ext cx="1203960" cy="624840"/>
              </a:xfrm>
              <a:prstGeom prst="rect">
                <a:avLst/>
              </a:prstGeom>
            </p:spPr>
            <p:txBody>
              <a:bodyPr lIns="50800" tIns="50800" rIns="50800" bIns="50800" rtlCol="0" anchor="ctr"/>
              <a:lstStyle/>
              <a:p>
                <a:pPr algn="ctr">
                  <a:lnSpc>
                    <a:spcPts val="960"/>
                  </a:lnSpc>
                </a:pPr>
                <a:endParaRPr/>
              </a:p>
            </p:txBody>
          </p:sp>
        </p:grpSp>
      </p:grpSp>
      <p:grpSp>
        <p:nvGrpSpPr>
          <p:cNvPr id="10" name="Group 10"/>
          <p:cNvGrpSpPr/>
          <p:nvPr/>
        </p:nvGrpSpPr>
        <p:grpSpPr>
          <a:xfrm>
            <a:off x="5384466" y="2620102"/>
            <a:ext cx="6053471" cy="3642865"/>
            <a:chOff x="0" y="0"/>
            <a:chExt cx="8071294" cy="4857153"/>
          </a:xfrm>
        </p:grpSpPr>
        <p:sp>
          <p:nvSpPr>
            <p:cNvPr id="11" name="Freeform 11"/>
            <p:cNvSpPr/>
            <p:nvPr/>
          </p:nvSpPr>
          <p:spPr>
            <a:xfrm>
              <a:off x="0" y="0"/>
              <a:ext cx="8071294" cy="4857153"/>
            </a:xfrm>
            <a:custGeom>
              <a:avLst/>
              <a:gdLst/>
              <a:ahLst/>
              <a:cxnLst/>
              <a:rect l="l" t="t" r="r" b="b"/>
              <a:pathLst>
                <a:path w="8071294" h="4857153">
                  <a:moveTo>
                    <a:pt x="0" y="0"/>
                  </a:moveTo>
                  <a:lnTo>
                    <a:pt x="8071294" y="0"/>
                  </a:lnTo>
                  <a:lnTo>
                    <a:pt x="8071294" y="4857153"/>
                  </a:lnTo>
                  <a:lnTo>
                    <a:pt x="0" y="4857153"/>
                  </a:lnTo>
                  <a:lnTo>
                    <a:pt x="0" y="0"/>
                  </a:lnTo>
                  <a:close/>
                </a:path>
              </a:pathLst>
            </a:custGeom>
            <a:blipFill>
              <a:blip r:embed="rId4"/>
              <a:stretch>
                <a:fillRect/>
              </a:stretch>
            </a:blipFill>
          </p:spPr>
          <p:txBody>
            <a:bodyPr/>
            <a:lstStyle/>
            <a:p>
              <a:endParaRPr lang="en-US"/>
            </a:p>
          </p:txBody>
        </p:sp>
        <p:grpSp>
          <p:nvGrpSpPr>
            <p:cNvPr id="12" name="Group 12"/>
            <p:cNvGrpSpPr/>
            <p:nvPr/>
          </p:nvGrpSpPr>
          <p:grpSpPr>
            <a:xfrm>
              <a:off x="5080097" y="4062501"/>
              <a:ext cx="580671" cy="375728"/>
              <a:chOff x="-24130" y="-25400"/>
              <a:chExt cx="539750" cy="349250"/>
            </a:xfrm>
          </p:grpSpPr>
          <p:sp>
            <p:nvSpPr>
              <p:cNvPr id="13" name="Freeform 13"/>
              <p:cNvSpPr/>
              <p:nvPr/>
            </p:nvSpPr>
            <p:spPr>
              <a:xfrm>
                <a:off x="24130" y="25400"/>
                <a:ext cx="491490" cy="299720"/>
              </a:xfrm>
              <a:custGeom>
                <a:avLst/>
                <a:gdLst/>
                <a:ahLst/>
                <a:cxnLst/>
                <a:rect l="l" t="t" r="r" b="b"/>
                <a:pathLst>
                  <a:path w="491490" h="299720">
                    <a:moveTo>
                      <a:pt x="246380" y="0"/>
                    </a:moveTo>
                    <a:cubicBezTo>
                      <a:pt x="110490" y="0"/>
                      <a:pt x="0" y="67310"/>
                      <a:pt x="0" y="149860"/>
                    </a:cubicBezTo>
                    <a:cubicBezTo>
                      <a:pt x="0" y="232410"/>
                      <a:pt x="110490" y="299720"/>
                      <a:pt x="246380" y="299720"/>
                    </a:cubicBezTo>
                    <a:cubicBezTo>
                      <a:pt x="381000" y="299720"/>
                      <a:pt x="491490" y="232410"/>
                      <a:pt x="491490" y="149860"/>
                    </a:cubicBezTo>
                    <a:cubicBezTo>
                      <a:pt x="491490" y="67310"/>
                      <a:pt x="381000" y="0"/>
                      <a:pt x="246380" y="0"/>
                    </a:cubicBezTo>
                    <a:close/>
                  </a:path>
                </a:pathLst>
              </a:custGeom>
              <a:solidFill>
                <a:srgbClr val="000000">
                  <a:alpha val="0"/>
                </a:srgbClr>
              </a:solidFill>
              <a:ln cap="sq">
                <a:noFill/>
                <a:prstDash val="solid"/>
                <a:miter/>
              </a:ln>
            </p:spPr>
            <p:txBody>
              <a:bodyPr/>
              <a:lstStyle/>
              <a:p>
                <a:endParaRPr lang="en-US"/>
              </a:p>
            </p:txBody>
          </p:sp>
          <p:sp>
            <p:nvSpPr>
              <p:cNvPr id="14" name="Freeform 14"/>
              <p:cNvSpPr/>
              <p:nvPr/>
            </p:nvSpPr>
            <p:spPr>
              <a:xfrm>
                <a:off x="0" y="0"/>
                <a:ext cx="539750" cy="349250"/>
              </a:xfrm>
              <a:custGeom>
                <a:avLst/>
                <a:gdLst/>
                <a:ahLst/>
                <a:cxnLst/>
                <a:rect l="l" t="t" r="r" b="b"/>
                <a:pathLst>
                  <a:path w="539750" h="349250">
                    <a:moveTo>
                      <a:pt x="271780" y="50800"/>
                    </a:moveTo>
                    <a:lnTo>
                      <a:pt x="201930" y="57150"/>
                    </a:lnTo>
                    <a:lnTo>
                      <a:pt x="144780" y="73660"/>
                    </a:lnTo>
                    <a:lnTo>
                      <a:pt x="95250" y="101600"/>
                    </a:lnTo>
                    <a:lnTo>
                      <a:pt x="62230" y="135890"/>
                    </a:lnTo>
                    <a:lnTo>
                      <a:pt x="50800" y="173990"/>
                    </a:lnTo>
                    <a:lnTo>
                      <a:pt x="60960" y="212090"/>
                    </a:lnTo>
                    <a:lnTo>
                      <a:pt x="92710" y="247650"/>
                    </a:lnTo>
                    <a:lnTo>
                      <a:pt x="142240" y="275590"/>
                    </a:lnTo>
                    <a:lnTo>
                      <a:pt x="187960" y="289560"/>
                    </a:lnTo>
                    <a:lnTo>
                      <a:pt x="237490" y="298450"/>
                    </a:lnTo>
                    <a:lnTo>
                      <a:pt x="292100" y="298450"/>
                    </a:lnTo>
                    <a:lnTo>
                      <a:pt x="342900" y="292100"/>
                    </a:lnTo>
                    <a:lnTo>
                      <a:pt x="391160" y="278130"/>
                    </a:lnTo>
                    <a:lnTo>
                      <a:pt x="431800" y="257810"/>
                    </a:lnTo>
                    <a:lnTo>
                      <a:pt x="462280" y="233680"/>
                    </a:lnTo>
                    <a:lnTo>
                      <a:pt x="482600" y="205740"/>
                    </a:lnTo>
                    <a:lnTo>
                      <a:pt x="488950" y="181610"/>
                    </a:lnTo>
                    <a:lnTo>
                      <a:pt x="486410" y="158750"/>
                    </a:lnTo>
                    <a:lnTo>
                      <a:pt x="476250" y="134620"/>
                    </a:lnTo>
                    <a:lnTo>
                      <a:pt x="457200" y="111760"/>
                    </a:lnTo>
                    <a:lnTo>
                      <a:pt x="419100" y="85090"/>
                    </a:lnTo>
                    <a:lnTo>
                      <a:pt x="375920" y="67310"/>
                    </a:lnTo>
                    <a:lnTo>
                      <a:pt x="328930" y="55880"/>
                    </a:lnTo>
                    <a:lnTo>
                      <a:pt x="257810" y="48260"/>
                    </a:lnTo>
                    <a:lnTo>
                      <a:pt x="248920" y="38100"/>
                    </a:lnTo>
                    <a:lnTo>
                      <a:pt x="245110" y="24130"/>
                    </a:lnTo>
                    <a:lnTo>
                      <a:pt x="251460" y="8890"/>
                    </a:lnTo>
                    <a:lnTo>
                      <a:pt x="262890" y="1270"/>
                    </a:lnTo>
                    <a:lnTo>
                      <a:pt x="284480" y="3810"/>
                    </a:lnTo>
                    <a:lnTo>
                      <a:pt x="295910" y="22860"/>
                    </a:lnTo>
                    <a:lnTo>
                      <a:pt x="288290" y="43180"/>
                    </a:lnTo>
                    <a:lnTo>
                      <a:pt x="264160" y="49530"/>
                    </a:lnTo>
                    <a:lnTo>
                      <a:pt x="250190" y="40640"/>
                    </a:lnTo>
                    <a:lnTo>
                      <a:pt x="245110" y="22860"/>
                    </a:lnTo>
                    <a:lnTo>
                      <a:pt x="255270" y="5080"/>
                    </a:lnTo>
                    <a:lnTo>
                      <a:pt x="270510" y="0"/>
                    </a:lnTo>
                    <a:lnTo>
                      <a:pt x="368300" y="12700"/>
                    </a:lnTo>
                    <a:lnTo>
                      <a:pt x="415290" y="26670"/>
                    </a:lnTo>
                    <a:lnTo>
                      <a:pt x="453390" y="45720"/>
                    </a:lnTo>
                    <a:lnTo>
                      <a:pt x="487680" y="71120"/>
                    </a:lnTo>
                    <a:lnTo>
                      <a:pt x="514350" y="100330"/>
                    </a:lnTo>
                    <a:lnTo>
                      <a:pt x="532130" y="132080"/>
                    </a:lnTo>
                    <a:lnTo>
                      <a:pt x="539750" y="165100"/>
                    </a:lnTo>
                    <a:lnTo>
                      <a:pt x="537210" y="199390"/>
                    </a:lnTo>
                    <a:lnTo>
                      <a:pt x="525780" y="231140"/>
                    </a:lnTo>
                    <a:lnTo>
                      <a:pt x="505460" y="261620"/>
                    </a:lnTo>
                    <a:lnTo>
                      <a:pt x="474980" y="290830"/>
                    </a:lnTo>
                    <a:lnTo>
                      <a:pt x="438150" y="312420"/>
                    </a:lnTo>
                    <a:lnTo>
                      <a:pt x="393700" y="331470"/>
                    </a:lnTo>
                    <a:lnTo>
                      <a:pt x="297180" y="349250"/>
                    </a:lnTo>
                    <a:lnTo>
                      <a:pt x="242570" y="349250"/>
                    </a:lnTo>
                    <a:lnTo>
                      <a:pt x="189230" y="342900"/>
                    </a:lnTo>
                    <a:lnTo>
                      <a:pt x="137160" y="327660"/>
                    </a:lnTo>
                    <a:lnTo>
                      <a:pt x="93980" y="308610"/>
                    </a:lnTo>
                    <a:lnTo>
                      <a:pt x="55880" y="283210"/>
                    </a:lnTo>
                    <a:lnTo>
                      <a:pt x="26670" y="252730"/>
                    </a:lnTo>
                    <a:lnTo>
                      <a:pt x="8890" y="220980"/>
                    </a:lnTo>
                    <a:lnTo>
                      <a:pt x="0" y="184150"/>
                    </a:lnTo>
                    <a:lnTo>
                      <a:pt x="3810" y="142240"/>
                    </a:lnTo>
                    <a:lnTo>
                      <a:pt x="24130" y="101600"/>
                    </a:lnTo>
                    <a:lnTo>
                      <a:pt x="57150" y="67310"/>
                    </a:lnTo>
                    <a:lnTo>
                      <a:pt x="104140" y="36830"/>
                    </a:lnTo>
                    <a:lnTo>
                      <a:pt x="181610" y="10160"/>
                    </a:lnTo>
                    <a:lnTo>
                      <a:pt x="271780" y="0"/>
                    </a:lnTo>
                    <a:lnTo>
                      <a:pt x="289560" y="8890"/>
                    </a:lnTo>
                    <a:lnTo>
                      <a:pt x="295910" y="26670"/>
                    </a:lnTo>
                    <a:lnTo>
                      <a:pt x="287020" y="44450"/>
                    </a:lnTo>
                    <a:lnTo>
                      <a:pt x="271780" y="50800"/>
                    </a:lnTo>
                  </a:path>
                </a:pathLst>
              </a:custGeom>
              <a:solidFill>
                <a:srgbClr val="961A4B"/>
              </a:solidFill>
            </p:spPr>
            <p:txBody>
              <a:bodyPr/>
              <a:lstStyle/>
              <a:p>
                <a:endParaRPr lang="en-US"/>
              </a:p>
            </p:txBody>
          </p:sp>
          <p:sp>
            <p:nvSpPr>
              <p:cNvPr id="15" name="TextBox 15"/>
              <p:cNvSpPr txBox="1"/>
              <p:nvPr/>
            </p:nvSpPr>
            <p:spPr>
              <a:xfrm>
                <a:off x="45720" y="8890"/>
                <a:ext cx="400050" cy="262890"/>
              </a:xfrm>
              <a:prstGeom prst="rect">
                <a:avLst/>
              </a:prstGeom>
            </p:spPr>
            <p:txBody>
              <a:bodyPr lIns="50800" tIns="50800" rIns="50800" bIns="50800" rtlCol="0" anchor="ctr"/>
              <a:lstStyle/>
              <a:p>
                <a:pPr algn="ctr">
                  <a:lnSpc>
                    <a:spcPts val="419"/>
                  </a:lnSpc>
                  <a:spcBef>
                    <a:spcPct val="0"/>
                  </a:spcBef>
                </a:pPr>
                <a:endParaRPr/>
              </a:p>
            </p:txBody>
          </p:sp>
        </p:grpSp>
      </p:grpSp>
      <p:grpSp>
        <p:nvGrpSpPr>
          <p:cNvPr id="16" name="Group 16"/>
          <p:cNvGrpSpPr/>
          <p:nvPr/>
        </p:nvGrpSpPr>
        <p:grpSpPr>
          <a:xfrm>
            <a:off x="10390310" y="3580785"/>
            <a:ext cx="6365236" cy="3289469"/>
            <a:chOff x="0" y="0"/>
            <a:chExt cx="8486982" cy="4385958"/>
          </a:xfrm>
        </p:grpSpPr>
        <p:sp>
          <p:nvSpPr>
            <p:cNvPr id="17" name="Freeform 17"/>
            <p:cNvSpPr/>
            <p:nvPr/>
          </p:nvSpPr>
          <p:spPr>
            <a:xfrm>
              <a:off x="0" y="0"/>
              <a:ext cx="8486982" cy="4385958"/>
            </a:xfrm>
            <a:custGeom>
              <a:avLst/>
              <a:gdLst/>
              <a:ahLst/>
              <a:cxnLst/>
              <a:rect l="l" t="t" r="r" b="b"/>
              <a:pathLst>
                <a:path w="8486982" h="4385958">
                  <a:moveTo>
                    <a:pt x="0" y="0"/>
                  </a:moveTo>
                  <a:lnTo>
                    <a:pt x="8486982" y="0"/>
                  </a:lnTo>
                  <a:lnTo>
                    <a:pt x="8486982" y="4385958"/>
                  </a:lnTo>
                  <a:lnTo>
                    <a:pt x="0" y="4385958"/>
                  </a:lnTo>
                  <a:lnTo>
                    <a:pt x="0" y="0"/>
                  </a:lnTo>
                  <a:close/>
                </a:path>
              </a:pathLst>
            </a:custGeom>
            <a:blipFill>
              <a:blip r:embed="rId5"/>
              <a:stretch>
                <a:fillRect/>
              </a:stretch>
            </a:blipFill>
          </p:spPr>
          <p:txBody>
            <a:bodyPr/>
            <a:lstStyle/>
            <a:p>
              <a:endParaRPr lang="en-US"/>
            </a:p>
          </p:txBody>
        </p:sp>
        <p:grpSp>
          <p:nvGrpSpPr>
            <p:cNvPr id="18" name="Group 18"/>
            <p:cNvGrpSpPr/>
            <p:nvPr/>
          </p:nvGrpSpPr>
          <p:grpSpPr>
            <a:xfrm>
              <a:off x="334568" y="3554787"/>
              <a:ext cx="1921225" cy="695297"/>
              <a:chOff x="-20320" y="-25400"/>
              <a:chExt cx="1545311" cy="559252"/>
            </a:xfrm>
          </p:grpSpPr>
          <p:sp>
            <p:nvSpPr>
              <p:cNvPr id="19" name="Freeform 19"/>
              <p:cNvSpPr/>
              <p:nvPr/>
            </p:nvSpPr>
            <p:spPr>
              <a:xfrm>
                <a:off x="22746" y="22061"/>
                <a:ext cx="1499819" cy="516233"/>
              </a:xfrm>
              <a:custGeom>
                <a:avLst/>
                <a:gdLst/>
                <a:ahLst/>
                <a:cxnLst/>
                <a:rect l="l" t="t" r="r" b="b"/>
                <a:pathLst>
                  <a:path w="1499819" h="516233">
                    <a:moveTo>
                      <a:pt x="750620" y="0"/>
                    </a:moveTo>
                    <a:cubicBezTo>
                      <a:pt x="335504" y="0"/>
                      <a:pt x="0" y="115822"/>
                      <a:pt x="0" y="258117"/>
                    </a:cubicBezTo>
                    <a:cubicBezTo>
                      <a:pt x="0" y="400412"/>
                      <a:pt x="335505" y="516233"/>
                      <a:pt x="750620" y="516233"/>
                    </a:cubicBezTo>
                    <a:cubicBezTo>
                      <a:pt x="1164314" y="516233"/>
                      <a:pt x="1499819" y="400412"/>
                      <a:pt x="1499819" y="258117"/>
                    </a:cubicBezTo>
                    <a:cubicBezTo>
                      <a:pt x="1499819" y="115822"/>
                      <a:pt x="1164314" y="0"/>
                      <a:pt x="750620" y="0"/>
                    </a:cubicBezTo>
                    <a:close/>
                  </a:path>
                </a:pathLst>
              </a:custGeom>
              <a:solidFill>
                <a:srgbClr val="000000">
                  <a:alpha val="0"/>
                </a:srgbClr>
              </a:solidFill>
              <a:ln cap="sq">
                <a:noFill/>
                <a:prstDash val="solid"/>
                <a:miter/>
              </a:ln>
            </p:spPr>
            <p:txBody>
              <a:bodyPr/>
              <a:lstStyle/>
              <a:p>
                <a:endParaRPr lang="en-US"/>
              </a:p>
            </p:txBody>
          </p:sp>
          <p:sp>
            <p:nvSpPr>
              <p:cNvPr id="20" name="Freeform 20"/>
              <p:cNvSpPr/>
              <p:nvPr/>
            </p:nvSpPr>
            <p:spPr>
              <a:xfrm>
                <a:off x="0" y="0"/>
                <a:ext cx="1545311" cy="559252"/>
              </a:xfrm>
              <a:custGeom>
                <a:avLst/>
                <a:gdLst/>
                <a:ahLst/>
                <a:cxnLst/>
                <a:rect l="l" t="t" r="r" b="b"/>
                <a:pathLst>
                  <a:path w="1545311" h="559252">
                    <a:moveTo>
                      <a:pt x="773366" y="44122"/>
                    </a:moveTo>
                    <a:lnTo>
                      <a:pt x="560122" y="55153"/>
                    </a:lnTo>
                    <a:lnTo>
                      <a:pt x="457765" y="68390"/>
                    </a:lnTo>
                    <a:lnTo>
                      <a:pt x="365359" y="87142"/>
                    </a:lnTo>
                    <a:lnTo>
                      <a:pt x="281483" y="109203"/>
                    </a:lnTo>
                    <a:lnTo>
                      <a:pt x="207558" y="136780"/>
                    </a:lnTo>
                    <a:lnTo>
                      <a:pt x="146428" y="167665"/>
                    </a:lnTo>
                    <a:lnTo>
                      <a:pt x="102357" y="197448"/>
                    </a:lnTo>
                    <a:lnTo>
                      <a:pt x="72503" y="230540"/>
                    </a:lnTo>
                    <a:lnTo>
                      <a:pt x="56865" y="262529"/>
                    </a:lnTo>
                    <a:lnTo>
                      <a:pt x="61130" y="302239"/>
                    </a:lnTo>
                    <a:lnTo>
                      <a:pt x="76768" y="334228"/>
                    </a:lnTo>
                    <a:lnTo>
                      <a:pt x="108044" y="366217"/>
                    </a:lnTo>
                    <a:lnTo>
                      <a:pt x="157801" y="399308"/>
                    </a:lnTo>
                    <a:lnTo>
                      <a:pt x="221774" y="429091"/>
                    </a:lnTo>
                    <a:lnTo>
                      <a:pt x="295699" y="454461"/>
                    </a:lnTo>
                    <a:lnTo>
                      <a:pt x="437862" y="487553"/>
                    </a:lnTo>
                    <a:lnTo>
                      <a:pt x="604192" y="509615"/>
                    </a:lnTo>
                    <a:lnTo>
                      <a:pt x="781896" y="516233"/>
                    </a:lnTo>
                    <a:lnTo>
                      <a:pt x="951070" y="508511"/>
                    </a:lnTo>
                    <a:lnTo>
                      <a:pt x="1118822" y="486450"/>
                    </a:lnTo>
                    <a:lnTo>
                      <a:pt x="1259563" y="452255"/>
                    </a:lnTo>
                    <a:lnTo>
                      <a:pt x="1371872" y="408133"/>
                    </a:lnTo>
                    <a:lnTo>
                      <a:pt x="1413099" y="384969"/>
                    </a:lnTo>
                    <a:lnTo>
                      <a:pt x="1450062" y="356289"/>
                    </a:lnTo>
                    <a:lnTo>
                      <a:pt x="1471386" y="333125"/>
                    </a:lnTo>
                    <a:lnTo>
                      <a:pt x="1485602" y="306651"/>
                    </a:lnTo>
                    <a:lnTo>
                      <a:pt x="1489867" y="283487"/>
                    </a:lnTo>
                    <a:lnTo>
                      <a:pt x="1484181" y="255910"/>
                    </a:lnTo>
                    <a:lnTo>
                      <a:pt x="1471386" y="228334"/>
                    </a:lnTo>
                    <a:lnTo>
                      <a:pt x="1450062" y="205170"/>
                    </a:lnTo>
                    <a:lnTo>
                      <a:pt x="1378980" y="155532"/>
                    </a:lnTo>
                    <a:lnTo>
                      <a:pt x="1268093" y="111409"/>
                    </a:lnTo>
                    <a:lnTo>
                      <a:pt x="1120244" y="75008"/>
                    </a:lnTo>
                    <a:lnTo>
                      <a:pt x="959600" y="52947"/>
                    </a:lnTo>
                    <a:lnTo>
                      <a:pt x="760572" y="41916"/>
                    </a:lnTo>
                    <a:lnTo>
                      <a:pt x="749198" y="34195"/>
                    </a:lnTo>
                    <a:lnTo>
                      <a:pt x="744934" y="17649"/>
                    </a:lnTo>
                    <a:lnTo>
                      <a:pt x="752042" y="7721"/>
                    </a:lnTo>
                    <a:lnTo>
                      <a:pt x="770523" y="0"/>
                    </a:lnTo>
                    <a:lnTo>
                      <a:pt x="791847" y="5515"/>
                    </a:lnTo>
                    <a:lnTo>
                      <a:pt x="800377" y="14340"/>
                    </a:lnTo>
                    <a:lnTo>
                      <a:pt x="801799" y="25370"/>
                    </a:lnTo>
                    <a:lnTo>
                      <a:pt x="790426" y="39710"/>
                    </a:lnTo>
                    <a:lnTo>
                      <a:pt x="769101" y="44122"/>
                    </a:lnTo>
                    <a:lnTo>
                      <a:pt x="750620" y="35298"/>
                    </a:lnTo>
                    <a:lnTo>
                      <a:pt x="744934" y="25370"/>
                    </a:lnTo>
                    <a:lnTo>
                      <a:pt x="750620" y="8825"/>
                    </a:lnTo>
                    <a:lnTo>
                      <a:pt x="761993" y="2206"/>
                    </a:lnTo>
                    <a:lnTo>
                      <a:pt x="916951" y="5515"/>
                    </a:lnTo>
                    <a:lnTo>
                      <a:pt x="1026416" y="15443"/>
                    </a:lnTo>
                    <a:lnTo>
                      <a:pt x="1135882" y="31989"/>
                    </a:lnTo>
                    <a:lnTo>
                      <a:pt x="1228287" y="52947"/>
                    </a:lnTo>
                    <a:lnTo>
                      <a:pt x="1317850" y="79420"/>
                    </a:lnTo>
                    <a:lnTo>
                      <a:pt x="1414521" y="121337"/>
                    </a:lnTo>
                    <a:lnTo>
                      <a:pt x="1481337" y="166562"/>
                    </a:lnTo>
                    <a:lnTo>
                      <a:pt x="1526830" y="217303"/>
                    </a:lnTo>
                    <a:lnTo>
                      <a:pt x="1545311" y="273559"/>
                    </a:lnTo>
                    <a:lnTo>
                      <a:pt x="1543889" y="301136"/>
                    </a:lnTo>
                    <a:lnTo>
                      <a:pt x="1535359" y="329815"/>
                    </a:lnTo>
                    <a:lnTo>
                      <a:pt x="1499819" y="379453"/>
                    </a:lnTo>
                    <a:lnTo>
                      <a:pt x="1435845" y="426885"/>
                    </a:lnTo>
                    <a:lnTo>
                      <a:pt x="1347704" y="469904"/>
                    </a:lnTo>
                    <a:lnTo>
                      <a:pt x="1232552" y="506305"/>
                    </a:lnTo>
                    <a:lnTo>
                      <a:pt x="1104606" y="533882"/>
                    </a:lnTo>
                    <a:lnTo>
                      <a:pt x="958178" y="552634"/>
                    </a:lnTo>
                    <a:lnTo>
                      <a:pt x="810329" y="559252"/>
                    </a:lnTo>
                    <a:lnTo>
                      <a:pt x="655371" y="557046"/>
                    </a:lnTo>
                    <a:lnTo>
                      <a:pt x="501835" y="542706"/>
                    </a:lnTo>
                    <a:lnTo>
                      <a:pt x="365359" y="519542"/>
                    </a:lnTo>
                    <a:lnTo>
                      <a:pt x="238834" y="484244"/>
                    </a:lnTo>
                    <a:lnTo>
                      <a:pt x="135055" y="441225"/>
                    </a:lnTo>
                    <a:lnTo>
                      <a:pt x="62552" y="392690"/>
                    </a:lnTo>
                    <a:lnTo>
                      <a:pt x="17060" y="340846"/>
                    </a:lnTo>
                    <a:lnTo>
                      <a:pt x="0" y="285693"/>
                    </a:lnTo>
                    <a:lnTo>
                      <a:pt x="1422" y="257013"/>
                    </a:lnTo>
                    <a:lnTo>
                      <a:pt x="12795" y="223922"/>
                    </a:lnTo>
                    <a:lnTo>
                      <a:pt x="34119" y="194139"/>
                    </a:lnTo>
                    <a:lnTo>
                      <a:pt x="61130" y="166562"/>
                    </a:lnTo>
                    <a:lnTo>
                      <a:pt x="99514" y="138986"/>
                    </a:lnTo>
                    <a:lnTo>
                      <a:pt x="147849" y="112512"/>
                    </a:lnTo>
                    <a:lnTo>
                      <a:pt x="258736" y="69493"/>
                    </a:lnTo>
                    <a:lnTo>
                      <a:pt x="349721" y="44122"/>
                    </a:lnTo>
                    <a:lnTo>
                      <a:pt x="450656" y="25370"/>
                    </a:lnTo>
                    <a:lnTo>
                      <a:pt x="560122" y="11031"/>
                    </a:lnTo>
                    <a:lnTo>
                      <a:pt x="669587" y="3309"/>
                    </a:lnTo>
                    <a:lnTo>
                      <a:pt x="766258" y="0"/>
                    </a:lnTo>
                    <a:lnTo>
                      <a:pt x="787582" y="3309"/>
                    </a:lnTo>
                    <a:lnTo>
                      <a:pt x="797534" y="11031"/>
                    </a:lnTo>
                    <a:lnTo>
                      <a:pt x="800377" y="27577"/>
                    </a:lnTo>
                    <a:lnTo>
                      <a:pt x="787582" y="40813"/>
                    </a:lnTo>
                    <a:lnTo>
                      <a:pt x="773366" y="44122"/>
                    </a:lnTo>
                  </a:path>
                </a:pathLst>
              </a:custGeom>
              <a:solidFill>
                <a:srgbClr val="961A4B"/>
              </a:solidFill>
            </p:spPr>
            <p:txBody>
              <a:bodyPr/>
              <a:lstStyle/>
              <a:p>
                <a:endParaRPr lang="en-US"/>
              </a:p>
            </p:txBody>
          </p:sp>
          <p:sp>
            <p:nvSpPr>
              <p:cNvPr id="21" name="TextBox 21"/>
              <p:cNvSpPr txBox="1"/>
              <p:nvPr/>
            </p:nvSpPr>
            <p:spPr>
              <a:xfrm>
                <a:off x="140741" y="29485"/>
                <a:ext cx="1219758" cy="439317"/>
              </a:xfrm>
              <a:prstGeom prst="rect">
                <a:avLst/>
              </a:prstGeom>
            </p:spPr>
            <p:txBody>
              <a:bodyPr lIns="50800" tIns="50800" rIns="50800" bIns="50800" rtlCol="0" anchor="ctr"/>
              <a:lstStyle/>
              <a:p>
                <a:pPr algn="ctr">
                  <a:lnSpc>
                    <a:spcPts val="960"/>
                  </a:lnSpc>
                </a:pPr>
                <a:endParaRPr/>
              </a:p>
            </p:txBody>
          </p:sp>
        </p:grpSp>
      </p:grpSp>
      <p:sp>
        <p:nvSpPr>
          <p:cNvPr id="22" name="TextBox 22"/>
          <p:cNvSpPr txBox="1"/>
          <p:nvPr/>
        </p:nvSpPr>
        <p:spPr>
          <a:xfrm>
            <a:off x="6480812" y="1233938"/>
            <a:ext cx="9952350"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a:t>
            </a:r>
          </a:p>
        </p:txBody>
      </p:sp>
      <p:sp>
        <p:nvSpPr>
          <p:cNvPr id="23" name="TextBox 23"/>
          <p:cNvSpPr txBox="1"/>
          <p:nvPr/>
        </p:nvSpPr>
        <p:spPr>
          <a:xfrm>
            <a:off x="1531425" y="6301067"/>
            <a:ext cx="14824333" cy="254571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6" tooltip="https://www.azed.gov"/>
              </a:rPr>
              <a:t>The ADE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Go to Programs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Career &amp; Technical Education</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Scroll down and click on CTSOs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Under CTSO Resources, click on Annual CTSO Compliance Submission Form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sp>
        <p:nvSpPr>
          <p:cNvPr id="4" name="TextBox 4"/>
          <p:cNvSpPr txBox="1"/>
          <p:nvPr/>
        </p:nvSpPr>
        <p:spPr>
          <a:xfrm>
            <a:off x="4149274" y="1233938"/>
            <a:ext cx="12283888"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 - DECA</a:t>
            </a:r>
          </a:p>
        </p:txBody>
      </p:sp>
      <p:sp>
        <p:nvSpPr>
          <p:cNvPr id="5" name="TextBox 5"/>
          <p:cNvSpPr txBox="1"/>
          <p:nvPr/>
        </p:nvSpPr>
        <p:spPr>
          <a:xfrm>
            <a:off x="1501922" y="6301067"/>
            <a:ext cx="15379178" cy="254571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3" tooltip="https://www.azdeca.org"/>
              </a:rPr>
              <a:t>The DECA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Start at the the Home Page</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the “Advisors” Tab</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“Resources/Links”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Under Required Documents, click on 2024-2025 CTSO Annual Submission Form</a:t>
            </a:r>
          </a:p>
        </p:txBody>
      </p:sp>
      <p:grpSp>
        <p:nvGrpSpPr>
          <p:cNvPr id="6" name="Group 6"/>
          <p:cNvGrpSpPr/>
          <p:nvPr/>
        </p:nvGrpSpPr>
        <p:grpSpPr>
          <a:xfrm>
            <a:off x="1687656" y="2205488"/>
            <a:ext cx="5340917" cy="2667507"/>
            <a:chOff x="0" y="0"/>
            <a:chExt cx="7121222" cy="3556677"/>
          </a:xfrm>
        </p:grpSpPr>
        <p:sp>
          <p:nvSpPr>
            <p:cNvPr id="7" name="Freeform 7"/>
            <p:cNvSpPr/>
            <p:nvPr/>
          </p:nvSpPr>
          <p:spPr>
            <a:xfrm>
              <a:off x="0" y="0"/>
              <a:ext cx="7121222" cy="3556677"/>
            </a:xfrm>
            <a:custGeom>
              <a:avLst/>
              <a:gdLst/>
              <a:ahLst/>
              <a:cxnLst/>
              <a:rect l="l" t="t" r="r" b="b"/>
              <a:pathLst>
                <a:path w="7121222" h="3556677">
                  <a:moveTo>
                    <a:pt x="0" y="0"/>
                  </a:moveTo>
                  <a:lnTo>
                    <a:pt x="7121222" y="0"/>
                  </a:lnTo>
                  <a:lnTo>
                    <a:pt x="7121222" y="3556677"/>
                  </a:lnTo>
                  <a:lnTo>
                    <a:pt x="0" y="3556677"/>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3205255" y="79590"/>
              <a:ext cx="476446" cy="303572"/>
              <a:chOff x="-24130" y="-25400"/>
              <a:chExt cx="442870" cy="282179"/>
            </a:xfrm>
          </p:grpSpPr>
          <p:sp>
            <p:nvSpPr>
              <p:cNvPr id="9" name="Freeform 9"/>
              <p:cNvSpPr/>
              <p:nvPr/>
            </p:nvSpPr>
            <p:spPr>
              <a:xfrm>
                <a:off x="19799" y="20522"/>
                <a:ext cx="403272" cy="242161"/>
              </a:xfrm>
              <a:custGeom>
                <a:avLst/>
                <a:gdLst/>
                <a:ahLst/>
                <a:cxnLst/>
                <a:rect l="l" t="t" r="r" b="b"/>
                <a:pathLst>
                  <a:path w="403272" h="242161">
                    <a:moveTo>
                      <a:pt x="202157" y="0"/>
                    </a:moveTo>
                    <a:cubicBezTo>
                      <a:pt x="90658" y="0"/>
                      <a:pt x="0" y="54384"/>
                      <a:pt x="0" y="121081"/>
                    </a:cubicBezTo>
                    <a:cubicBezTo>
                      <a:pt x="0" y="187778"/>
                      <a:pt x="90658" y="242161"/>
                      <a:pt x="202157" y="242161"/>
                    </a:cubicBezTo>
                    <a:cubicBezTo>
                      <a:pt x="312614" y="242161"/>
                      <a:pt x="403272" y="187778"/>
                      <a:pt x="403272" y="121081"/>
                    </a:cubicBezTo>
                    <a:cubicBezTo>
                      <a:pt x="403272" y="54384"/>
                      <a:pt x="312614" y="0"/>
                      <a:pt x="202157" y="0"/>
                    </a:cubicBezTo>
                    <a:close/>
                  </a:path>
                </a:pathLst>
              </a:custGeom>
              <a:solidFill>
                <a:srgbClr val="000000">
                  <a:alpha val="0"/>
                </a:srgbClr>
              </a:solidFill>
              <a:ln cap="sq">
                <a:noFill/>
                <a:prstDash val="solid"/>
                <a:miter/>
              </a:ln>
            </p:spPr>
            <p:txBody>
              <a:bodyPr/>
              <a:lstStyle/>
              <a:p>
                <a:endParaRPr lang="en-US"/>
              </a:p>
            </p:txBody>
          </p:sp>
          <p:sp>
            <p:nvSpPr>
              <p:cNvPr id="10" name="Freeform 10"/>
              <p:cNvSpPr/>
              <p:nvPr/>
            </p:nvSpPr>
            <p:spPr>
              <a:xfrm>
                <a:off x="0" y="0"/>
                <a:ext cx="442870" cy="282179"/>
              </a:xfrm>
              <a:custGeom>
                <a:avLst/>
                <a:gdLst/>
                <a:ahLst/>
                <a:cxnLst/>
                <a:rect l="l" t="t" r="r" b="b"/>
                <a:pathLst>
                  <a:path w="442870" h="282179">
                    <a:moveTo>
                      <a:pt x="222998" y="41044"/>
                    </a:moveTo>
                    <a:lnTo>
                      <a:pt x="165685" y="46175"/>
                    </a:lnTo>
                    <a:lnTo>
                      <a:pt x="118793" y="59514"/>
                    </a:lnTo>
                    <a:lnTo>
                      <a:pt x="78154" y="82088"/>
                    </a:lnTo>
                    <a:lnTo>
                      <a:pt x="51060" y="109793"/>
                    </a:lnTo>
                    <a:lnTo>
                      <a:pt x="41682" y="140577"/>
                    </a:lnTo>
                    <a:lnTo>
                      <a:pt x="50018" y="171360"/>
                    </a:lnTo>
                    <a:lnTo>
                      <a:pt x="76069" y="200091"/>
                    </a:lnTo>
                    <a:lnTo>
                      <a:pt x="116709" y="222665"/>
                    </a:lnTo>
                    <a:lnTo>
                      <a:pt x="154223" y="233952"/>
                    </a:lnTo>
                    <a:lnTo>
                      <a:pt x="194863" y="241135"/>
                    </a:lnTo>
                    <a:lnTo>
                      <a:pt x="239671" y="241135"/>
                    </a:lnTo>
                    <a:lnTo>
                      <a:pt x="281353" y="236004"/>
                    </a:lnTo>
                    <a:lnTo>
                      <a:pt x="320950" y="224717"/>
                    </a:lnTo>
                    <a:lnTo>
                      <a:pt x="354296" y="208300"/>
                    </a:lnTo>
                    <a:lnTo>
                      <a:pt x="379305" y="188804"/>
                    </a:lnTo>
                    <a:lnTo>
                      <a:pt x="395978" y="166229"/>
                    </a:lnTo>
                    <a:lnTo>
                      <a:pt x="401188" y="146733"/>
                    </a:lnTo>
                    <a:lnTo>
                      <a:pt x="399104" y="128263"/>
                    </a:lnTo>
                    <a:lnTo>
                      <a:pt x="390768" y="108767"/>
                    </a:lnTo>
                    <a:lnTo>
                      <a:pt x="375137" y="90297"/>
                    </a:lnTo>
                    <a:lnTo>
                      <a:pt x="343875" y="68749"/>
                    </a:lnTo>
                    <a:lnTo>
                      <a:pt x="308446" y="54384"/>
                    </a:lnTo>
                    <a:lnTo>
                      <a:pt x="269890" y="45149"/>
                    </a:lnTo>
                    <a:lnTo>
                      <a:pt x="211536" y="38992"/>
                    </a:lnTo>
                    <a:lnTo>
                      <a:pt x="204241" y="30783"/>
                    </a:lnTo>
                    <a:lnTo>
                      <a:pt x="201115" y="19496"/>
                    </a:lnTo>
                    <a:lnTo>
                      <a:pt x="206325" y="7183"/>
                    </a:lnTo>
                    <a:lnTo>
                      <a:pt x="215704" y="1026"/>
                    </a:lnTo>
                    <a:lnTo>
                      <a:pt x="233419" y="3078"/>
                    </a:lnTo>
                    <a:lnTo>
                      <a:pt x="242797" y="18470"/>
                    </a:lnTo>
                    <a:lnTo>
                      <a:pt x="236545" y="34888"/>
                    </a:lnTo>
                    <a:lnTo>
                      <a:pt x="216746" y="40018"/>
                    </a:lnTo>
                    <a:lnTo>
                      <a:pt x="205283" y="32835"/>
                    </a:lnTo>
                    <a:lnTo>
                      <a:pt x="201115" y="18470"/>
                    </a:lnTo>
                    <a:lnTo>
                      <a:pt x="209451" y="4104"/>
                    </a:lnTo>
                    <a:lnTo>
                      <a:pt x="221956" y="0"/>
                    </a:lnTo>
                    <a:lnTo>
                      <a:pt x="302194" y="10261"/>
                    </a:lnTo>
                    <a:lnTo>
                      <a:pt x="340749" y="21548"/>
                    </a:lnTo>
                    <a:lnTo>
                      <a:pt x="372011" y="36940"/>
                    </a:lnTo>
                    <a:lnTo>
                      <a:pt x="400146" y="57462"/>
                    </a:lnTo>
                    <a:lnTo>
                      <a:pt x="422029" y="81062"/>
                    </a:lnTo>
                    <a:lnTo>
                      <a:pt x="436618" y="106715"/>
                    </a:lnTo>
                    <a:lnTo>
                      <a:pt x="442870" y="133394"/>
                    </a:lnTo>
                    <a:lnTo>
                      <a:pt x="440786" y="161099"/>
                    </a:lnTo>
                    <a:lnTo>
                      <a:pt x="431407" y="186751"/>
                    </a:lnTo>
                    <a:lnTo>
                      <a:pt x="414735" y="211378"/>
                    </a:lnTo>
                    <a:lnTo>
                      <a:pt x="389726" y="234978"/>
                    </a:lnTo>
                    <a:lnTo>
                      <a:pt x="359506" y="252422"/>
                    </a:lnTo>
                    <a:lnTo>
                      <a:pt x="323035" y="267814"/>
                    </a:lnTo>
                    <a:lnTo>
                      <a:pt x="243839" y="282179"/>
                    </a:lnTo>
                    <a:lnTo>
                      <a:pt x="199031" y="282179"/>
                    </a:lnTo>
                    <a:lnTo>
                      <a:pt x="155265" y="277049"/>
                    </a:lnTo>
                    <a:lnTo>
                      <a:pt x="112541" y="264735"/>
                    </a:lnTo>
                    <a:lnTo>
                      <a:pt x="77111" y="249344"/>
                    </a:lnTo>
                    <a:lnTo>
                      <a:pt x="45850" y="228822"/>
                    </a:lnTo>
                    <a:lnTo>
                      <a:pt x="21883" y="204195"/>
                    </a:lnTo>
                    <a:lnTo>
                      <a:pt x="7294" y="178542"/>
                    </a:lnTo>
                    <a:lnTo>
                      <a:pt x="0" y="148785"/>
                    </a:lnTo>
                    <a:lnTo>
                      <a:pt x="3126" y="114924"/>
                    </a:lnTo>
                    <a:lnTo>
                      <a:pt x="19799" y="82088"/>
                    </a:lnTo>
                    <a:lnTo>
                      <a:pt x="46892" y="54384"/>
                    </a:lnTo>
                    <a:lnTo>
                      <a:pt x="85448" y="29757"/>
                    </a:lnTo>
                    <a:lnTo>
                      <a:pt x="149013" y="8209"/>
                    </a:lnTo>
                    <a:lnTo>
                      <a:pt x="222998" y="0"/>
                    </a:lnTo>
                    <a:lnTo>
                      <a:pt x="237587" y="7183"/>
                    </a:lnTo>
                    <a:lnTo>
                      <a:pt x="242797" y="21548"/>
                    </a:lnTo>
                    <a:lnTo>
                      <a:pt x="235503" y="35914"/>
                    </a:lnTo>
                    <a:lnTo>
                      <a:pt x="222998" y="41044"/>
                    </a:lnTo>
                  </a:path>
                </a:pathLst>
              </a:custGeom>
              <a:solidFill>
                <a:srgbClr val="961A4B"/>
              </a:solidFill>
            </p:spPr>
            <p:txBody>
              <a:bodyPr/>
              <a:lstStyle/>
              <a:p>
                <a:endParaRPr lang="en-US"/>
              </a:p>
            </p:txBody>
          </p:sp>
          <p:sp>
            <p:nvSpPr>
              <p:cNvPr id="11" name="TextBox 11"/>
              <p:cNvSpPr txBox="1"/>
              <p:nvPr/>
            </p:nvSpPr>
            <p:spPr>
              <a:xfrm>
                <a:off x="37514" y="3524"/>
                <a:ext cx="328245" cy="216062"/>
              </a:xfrm>
              <a:prstGeom prst="rect">
                <a:avLst/>
              </a:prstGeom>
            </p:spPr>
            <p:txBody>
              <a:bodyPr lIns="54651" tIns="54651" rIns="54651" bIns="54651" rtlCol="0" anchor="ctr"/>
              <a:lstStyle/>
              <a:p>
                <a:pPr algn="ctr">
                  <a:lnSpc>
                    <a:spcPts val="419"/>
                  </a:lnSpc>
                  <a:spcBef>
                    <a:spcPct val="0"/>
                  </a:spcBef>
                </a:pPr>
                <a:endParaRPr/>
              </a:p>
            </p:txBody>
          </p:sp>
        </p:grpSp>
      </p:grpSp>
      <p:grpSp>
        <p:nvGrpSpPr>
          <p:cNvPr id="12" name="Group 12"/>
          <p:cNvGrpSpPr/>
          <p:nvPr/>
        </p:nvGrpSpPr>
        <p:grpSpPr>
          <a:xfrm>
            <a:off x="5653385" y="3110188"/>
            <a:ext cx="7082309" cy="2838586"/>
            <a:chOff x="0" y="0"/>
            <a:chExt cx="9443078" cy="3784782"/>
          </a:xfrm>
        </p:grpSpPr>
        <p:sp>
          <p:nvSpPr>
            <p:cNvPr id="13" name="Freeform 13"/>
            <p:cNvSpPr/>
            <p:nvPr/>
          </p:nvSpPr>
          <p:spPr>
            <a:xfrm>
              <a:off x="0" y="0"/>
              <a:ext cx="9443078" cy="3784782"/>
            </a:xfrm>
            <a:custGeom>
              <a:avLst/>
              <a:gdLst/>
              <a:ahLst/>
              <a:cxnLst/>
              <a:rect l="l" t="t" r="r" b="b"/>
              <a:pathLst>
                <a:path w="9443078" h="3784782">
                  <a:moveTo>
                    <a:pt x="0" y="0"/>
                  </a:moveTo>
                  <a:lnTo>
                    <a:pt x="9443078" y="0"/>
                  </a:lnTo>
                  <a:lnTo>
                    <a:pt x="9443078" y="3784782"/>
                  </a:lnTo>
                  <a:lnTo>
                    <a:pt x="0" y="3784782"/>
                  </a:lnTo>
                  <a:lnTo>
                    <a:pt x="0" y="0"/>
                  </a:lnTo>
                  <a:close/>
                </a:path>
              </a:pathLst>
            </a:custGeom>
            <a:blipFill>
              <a:blip r:embed="rId5"/>
              <a:stretch>
                <a:fillRect l="-1862" r="-16476"/>
              </a:stretch>
            </a:blipFill>
          </p:spPr>
          <p:txBody>
            <a:bodyPr/>
            <a:lstStyle/>
            <a:p>
              <a:endParaRPr lang="en-US"/>
            </a:p>
          </p:txBody>
        </p:sp>
        <p:grpSp>
          <p:nvGrpSpPr>
            <p:cNvPr id="14" name="Group 14"/>
            <p:cNvGrpSpPr/>
            <p:nvPr/>
          </p:nvGrpSpPr>
          <p:grpSpPr>
            <a:xfrm>
              <a:off x="3494892" y="650397"/>
              <a:ext cx="1454557" cy="375728"/>
              <a:chOff x="-24130" y="-25400"/>
              <a:chExt cx="1352052" cy="349250"/>
            </a:xfrm>
          </p:grpSpPr>
          <p:sp>
            <p:nvSpPr>
              <p:cNvPr id="15" name="Freeform 15"/>
              <p:cNvSpPr/>
              <p:nvPr/>
            </p:nvSpPr>
            <p:spPr>
              <a:xfrm>
                <a:off x="60445" y="25400"/>
                <a:ext cx="1231163" cy="299720"/>
              </a:xfrm>
              <a:custGeom>
                <a:avLst/>
                <a:gdLst/>
                <a:ahLst/>
                <a:cxnLst/>
                <a:rect l="l" t="t" r="r" b="b"/>
                <a:pathLst>
                  <a:path w="1231163" h="299720">
                    <a:moveTo>
                      <a:pt x="617172" y="0"/>
                    </a:moveTo>
                    <a:cubicBezTo>
                      <a:pt x="276773" y="0"/>
                      <a:pt x="0" y="67310"/>
                      <a:pt x="0" y="149860"/>
                    </a:cubicBezTo>
                    <a:cubicBezTo>
                      <a:pt x="0" y="232410"/>
                      <a:pt x="276773" y="299720"/>
                      <a:pt x="617172" y="299720"/>
                    </a:cubicBezTo>
                    <a:cubicBezTo>
                      <a:pt x="954389" y="299720"/>
                      <a:pt x="1231162" y="232410"/>
                      <a:pt x="1231162" y="149860"/>
                    </a:cubicBezTo>
                    <a:cubicBezTo>
                      <a:pt x="1231162" y="67310"/>
                      <a:pt x="954389" y="0"/>
                      <a:pt x="617172" y="0"/>
                    </a:cubicBezTo>
                    <a:close/>
                  </a:path>
                </a:pathLst>
              </a:custGeom>
              <a:solidFill>
                <a:srgbClr val="000000">
                  <a:alpha val="0"/>
                </a:srgbClr>
              </a:solidFill>
              <a:ln cap="sq">
                <a:noFill/>
                <a:prstDash val="solid"/>
                <a:miter/>
              </a:ln>
            </p:spPr>
            <p:txBody>
              <a:bodyPr/>
              <a:lstStyle/>
              <a:p>
                <a:endParaRPr lang="en-US"/>
              </a:p>
            </p:txBody>
          </p:sp>
          <p:sp>
            <p:nvSpPr>
              <p:cNvPr id="16" name="Freeform 16"/>
              <p:cNvSpPr/>
              <p:nvPr/>
            </p:nvSpPr>
            <p:spPr>
              <a:xfrm>
                <a:off x="0" y="0"/>
                <a:ext cx="1352052" cy="349250"/>
              </a:xfrm>
              <a:custGeom>
                <a:avLst/>
                <a:gdLst/>
                <a:ahLst/>
                <a:cxnLst/>
                <a:rect l="l" t="t" r="r" b="b"/>
                <a:pathLst>
                  <a:path w="1352052" h="349250">
                    <a:moveTo>
                      <a:pt x="680798" y="50800"/>
                    </a:moveTo>
                    <a:lnTo>
                      <a:pt x="505827" y="57150"/>
                    </a:lnTo>
                    <a:lnTo>
                      <a:pt x="362668" y="73660"/>
                    </a:lnTo>
                    <a:lnTo>
                      <a:pt x="238597" y="101600"/>
                    </a:lnTo>
                    <a:lnTo>
                      <a:pt x="155884" y="135890"/>
                    </a:lnTo>
                    <a:lnTo>
                      <a:pt x="127252" y="173990"/>
                    </a:lnTo>
                    <a:lnTo>
                      <a:pt x="152702" y="212090"/>
                    </a:lnTo>
                    <a:lnTo>
                      <a:pt x="232235" y="247650"/>
                    </a:lnTo>
                    <a:lnTo>
                      <a:pt x="356306" y="275590"/>
                    </a:lnTo>
                    <a:lnTo>
                      <a:pt x="470832" y="289560"/>
                    </a:lnTo>
                    <a:lnTo>
                      <a:pt x="594903" y="298450"/>
                    </a:lnTo>
                    <a:lnTo>
                      <a:pt x="731699" y="298450"/>
                    </a:lnTo>
                    <a:lnTo>
                      <a:pt x="858951" y="292100"/>
                    </a:lnTo>
                    <a:lnTo>
                      <a:pt x="979840" y="278130"/>
                    </a:lnTo>
                    <a:lnTo>
                      <a:pt x="1081642" y="257810"/>
                    </a:lnTo>
                    <a:lnTo>
                      <a:pt x="1157993" y="233680"/>
                    </a:lnTo>
                    <a:lnTo>
                      <a:pt x="1208894" y="205740"/>
                    </a:lnTo>
                    <a:lnTo>
                      <a:pt x="1224800" y="181610"/>
                    </a:lnTo>
                    <a:lnTo>
                      <a:pt x="1218438" y="158750"/>
                    </a:lnTo>
                    <a:lnTo>
                      <a:pt x="1192987" y="134620"/>
                    </a:lnTo>
                    <a:lnTo>
                      <a:pt x="1145268" y="111760"/>
                    </a:lnTo>
                    <a:lnTo>
                      <a:pt x="1049829" y="85090"/>
                    </a:lnTo>
                    <a:lnTo>
                      <a:pt x="941665" y="67310"/>
                    </a:lnTo>
                    <a:lnTo>
                      <a:pt x="823956" y="55880"/>
                    </a:lnTo>
                    <a:lnTo>
                      <a:pt x="645804" y="48260"/>
                    </a:lnTo>
                    <a:lnTo>
                      <a:pt x="623535" y="38100"/>
                    </a:lnTo>
                    <a:lnTo>
                      <a:pt x="613991" y="24130"/>
                    </a:lnTo>
                    <a:lnTo>
                      <a:pt x="629897" y="8890"/>
                    </a:lnTo>
                    <a:lnTo>
                      <a:pt x="658529" y="1270"/>
                    </a:lnTo>
                    <a:lnTo>
                      <a:pt x="712611" y="3810"/>
                    </a:lnTo>
                    <a:lnTo>
                      <a:pt x="741243" y="22860"/>
                    </a:lnTo>
                    <a:lnTo>
                      <a:pt x="722155" y="43180"/>
                    </a:lnTo>
                    <a:lnTo>
                      <a:pt x="661710" y="49530"/>
                    </a:lnTo>
                    <a:lnTo>
                      <a:pt x="626716" y="40640"/>
                    </a:lnTo>
                    <a:lnTo>
                      <a:pt x="613991" y="22860"/>
                    </a:lnTo>
                    <a:lnTo>
                      <a:pt x="639441" y="5080"/>
                    </a:lnTo>
                    <a:lnTo>
                      <a:pt x="677617" y="0"/>
                    </a:lnTo>
                    <a:lnTo>
                      <a:pt x="922577" y="12700"/>
                    </a:lnTo>
                    <a:lnTo>
                      <a:pt x="1040285" y="26670"/>
                    </a:lnTo>
                    <a:lnTo>
                      <a:pt x="1135724" y="45720"/>
                    </a:lnTo>
                    <a:lnTo>
                      <a:pt x="1221619" y="71120"/>
                    </a:lnTo>
                    <a:lnTo>
                      <a:pt x="1288426" y="100330"/>
                    </a:lnTo>
                    <a:lnTo>
                      <a:pt x="1332964" y="132080"/>
                    </a:lnTo>
                    <a:lnTo>
                      <a:pt x="1352052" y="165100"/>
                    </a:lnTo>
                    <a:lnTo>
                      <a:pt x="1345690" y="199390"/>
                    </a:lnTo>
                    <a:lnTo>
                      <a:pt x="1317058" y="231140"/>
                    </a:lnTo>
                    <a:lnTo>
                      <a:pt x="1266157" y="261620"/>
                    </a:lnTo>
                    <a:lnTo>
                      <a:pt x="1189806" y="290830"/>
                    </a:lnTo>
                    <a:lnTo>
                      <a:pt x="1097548" y="312420"/>
                    </a:lnTo>
                    <a:lnTo>
                      <a:pt x="986203" y="331470"/>
                    </a:lnTo>
                    <a:lnTo>
                      <a:pt x="744424" y="349250"/>
                    </a:lnTo>
                    <a:lnTo>
                      <a:pt x="607628" y="349250"/>
                    </a:lnTo>
                    <a:lnTo>
                      <a:pt x="474014" y="342900"/>
                    </a:lnTo>
                    <a:lnTo>
                      <a:pt x="343580" y="327660"/>
                    </a:lnTo>
                    <a:lnTo>
                      <a:pt x="235416" y="308610"/>
                    </a:lnTo>
                    <a:lnTo>
                      <a:pt x="139977" y="283210"/>
                    </a:lnTo>
                    <a:lnTo>
                      <a:pt x="66807" y="252730"/>
                    </a:lnTo>
                    <a:lnTo>
                      <a:pt x="22269" y="220980"/>
                    </a:lnTo>
                    <a:lnTo>
                      <a:pt x="0" y="184150"/>
                    </a:lnTo>
                    <a:lnTo>
                      <a:pt x="9544" y="142240"/>
                    </a:lnTo>
                    <a:lnTo>
                      <a:pt x="60445" y="101600"/>
                    </a:lnTo>
                    <a:lnTo>
                      <a:pt x="143158" y="67310"/>
                    </a:lnTo>
                    <a:lnTo>
                      <a:pt x="260867" y="36830"/>
                    </a:lnTo>
                    <a:lnTo>
                      <a:pt x="454926" y="10160"/>
                    </a:lnTo>
                    <a:lnTo>
                      <a:pt x="680798" y="0"/>
                    </a:lnTo>
                    <a:lnTo>
                      <a:pt x="725336" y="8890"/>
                    </a:lnTo>
                    <a:lnTo>
                      <a:pt x="741243" y="26670"/>
                    </a:lnTo>
                    <a:lnTo>
                      <a:pt x="718974" y="44450"/>
                    </a:lnTo>
                    <a:lnTo>
                      <a:pt x="680798" y="50800"/>
                    </a:lnTo>
                  </a:path>
                </a:pathLst>
              </a:custGeom>
              <a:solidFill>
                <a:srgbClr val="961A4B"/>
              </a:solidFill>
            </p:spPr>
            <p:txBody>
              <a:bodyPr/>
              <a:lstStyle/>
              <a:p>
                <a:endParaRPr lang="en-US"/>
              </a:p>
            </p:txBody>
          </p:sp>
          <p:sp>
            <p:nvSpPr>
              <p:cNvPr id="17" name="TextBox 17"/>
              <p:cNvSpPr txBox="1"/>
              <p:nvPr/>
            </p:nvSpPr>
            <p:spPr>
              <a:xfrm>
                <a:off x="114527" y="8890"/>
                <a:ext cx="1002109" cy="262890"/>
              </a:xfrm>
              <a:prstGeom prst="rect">
                <a:avLst/>
              </a:prstGeom>
            </p:spPr>
            <p:txBody>
              <a:bodyPr lIns="54651" tIns="54651" rIns="54651" bIns="54651" rtlCol="0" anchor="ctr"/>
              <a:lstStyle/>
              <a:p>
                <a:pPr algn="ctr">
                  <a:lnSpc>
                    <a:spcPts val="419"/>
                  </a:lnSpc>
                  <a:spcBef>
                    <a:spcPct val="0"/>
                  </a:spcBef>
                </a:pPr>
                <a:endParaRPr/>
              </a:p>
            </p:txBody>
          </p:sp>
        </p:grpSp>
      </p:grpSp>
      <p:sp>
        <p:nvSpPr>
          <p:cNvPr id="18" name="Freeform 18"/>
          <p:cNvSpPr/>
          <p:nvPr/>
        </p:nvSpPr>
        <p:spPr>
          <a:xfrm>
            <a:off x="10253059" y="4136258"/>
            <a:ext cx="5868112" cy="3995467"/>
          </a:xfrm>
          <a:custGeom>
            <a:avLst/>
            <a:gdLst/>
            <a:ahLst/>
            <a:cxnLst/>
            <a:rect l="l" t="t" r="r" b="b"/>
            <a:pathLst>
              <a:path w="5868112" h="3995467">
                <a:moveTo>
                  <a:pt x="0" y="0"/>
                </a:moveTo>
                <a:lnTo>
                  <a:pt x="5868112" y="0"/>
                </a:lnTo>
                <a:lnTo>
                  <a:pt x="5868112" y="3995467"/>
                </a:lnTo>
                <a:lnTo>
                  <a:pt x="0" y="3995467"/>
                </a:lnTo>
                <a:lnTo>
                  <a:pt x="0" y="0"/>
                </a:lnTo>
                <a:close/>
              </a:path>
            </a:pathLst>
          </a:custGeom>
          <a:blipFill>
            <a:blip r:embed="rId6"/>
            <a:stretch>
              <a:fillRect l="-1159" r="-1159"/>
            </a:stretch>
          </a:blipFill>
        </p:spPr>
        <p:txBody>
          <a:bodyPr/>
          <a:lstStyle/>
          <a:p>
            <a:endParaRPr lang="en-US"/>
          </a:p>
        </p:txBody>
      </p:sp>
      <p:grpSp>
        <p:nvGrpSpPr>
          <p:cNvPr id="19" name="Group 19"/>
          <p:cNvGrpSpPr/>
          <p:nvPr/>
        </p:nvGrpSpPr>
        <p:grpSpPr>
          <a:xfrm>
            <a:off x="11288634" y="6990861"/>
            <a:ext cx="1447059" cy="343395"/>
            <a:chOff x="-20320" y="-25400"/>
            <a:chExt cx="1551896" cy="368273"/>
          </a:xfrm>
        </p:grpSpPr>
        <p:sp>
          <p:nvSpPr>
            <p:cNvPr id="20" name="Freeform 20"/>
            <p:cNvSpPr/>
            <p:nvPr/>
          </p:nvSpPr>
          <p:spPr>
            <a:xfrm>
              <a:off x="22843" y="14528"/>
              <a:ext cx="1506210" cy="339944"/>
            </a:xfrm>
            <a:custGeom>
              <a:avLst/>
              <a:gdLst/>
              <a:ahLst/>
              <a:cxnLst/>
              <a:rect l="l" t="t" r="r" b="b"/>
              <a:pathLst>
                <a:path w="1506210" h="339944">
                  <a:moveTo>
                    <a:pt x="753819" y="0"/>
                  </a:moveTo>
                  <a:cubicBezTo>
                    <a:pt x="336934" y="0"/>
                    <a:pt x="0" y="76269"/>
                    <a:pt x="0" y="169972"/>
                  </a:cubicBezTo>
                  <a:cubicBezTo>
                    <a:pt x="0" y="263674"/>
                    <a:pt x="336934" y="339944"/>
                    <a:pt x="753819" y="339944"/>
                  </a:cubicBezTo>
                  <a:cubicBezTo>
                    <a:pt x="1169276" y="339944"/>
                    <a:pt x="1506210" y="263674"/>
                    <a:pt x="1506210" y="169972"/>
                  </a:cubicBezTo>
                  <a:cubicBezTo>
                    <a:pt x="1506210" y="76269"/>
                    <a:pt x="1169276" y="0"/>
                    <a:pt x="753819" y="0"/>
                  </a:cubicBezTo>
                  <a:close/>
                </a:path>
              </a:pathLst>
            </a:custGeom>
            <a:solidFill>
              <a:srgbClr val="000000">
                <a:alpha val="0"/>
              </a:srgbClr>
            </a:solidFill>
            <a:ln cap="sq">
              <a:noFill/>
              <a:prstDash val="solid"/>
              <a:miter/>
            </a:ln>
          </p:spPr>
          <p:txBody>
            <a:bodyPr/>
            <a:lstStyle/>
            <a:p>
              <a:endParaRPr lang="en-US"/>
            </a:p>
          </p:txBody>
        </p:sp>
        <p:sp>
          <p:nvSpPr>
            <p:cNvPr id="21" name="Freeform 21"/>
            <p:cNvSpPr/>
            <p:nvPr/>
          </p:nvSpPr>
          <p:spPr>
            <a:xfrm>
              <a:off x="0" y="0"/>
              <a:ext cx="1551896" cy="368273"/>
            </a:xfrm>
            <a:custGeom>
              <a:avLst/>
              <a:gdLst/>
              <a:ahLst/>
              <a:cxnLst/>
              <a:rect l="l" t="t" r="r" b="b"/>
              <a:pathLst>
                <a:path w="1551896" h="368273">
                  <a:moveTo>
                    <a:pt x="776662" y="29055"/>
                  </a:moveTo>
                  <a:lnTo>
                    <a:pt x="562509" y="36319"/>
                  </a:lnTo>
                  <a:lnTo>
                    <a:pt x="459715" y="45035"/>
                  </a:lnTo>
                  <a:lnTo>
                    <a:pt x="366916" y="57384"/>
                  </a:lnTo>
                  <a:lnTo>
                    <a:pt x="282682" y="71911"/>
                  </a:lnTo>
                  <a:lnTo>
                    <a:pt x="208442" y="90071"/>
                  </a:lnTo>
                  <a:lnTo>
                    <a:pt x="147052" y="110409"/>
                  </a:lnTo>
                  <a:lnTo>
                    <a:pt x="102793" y="130021"/>
                  </a:lnTo>
                  <a:lnTo>
                    <a:pt x="72812" y="151813"/>
                  </a:lnTo>
                  <a:lnTo>
                    <a:pt x="57107" y="172878"/>
                  </a:lnTo>
                  <a:lnTo>
                    <a:pt x="61391" y="199027"/>
                  </a:lnTo>
                  <a:lnTo>
                    <a:pt x="77095" y="220092"/>
                  </a:lnTo>
                  <a:lnTo>
                    <a:pt x="108504" y="241157"/>
                  </a:lnTo>
                  <a:lnTo>
                    <a:pt x="158473" y="262948"/>
                  </a:lnTo>
                  <a:lnTo>
                    <a:pt x="222719" y="282561"/>
                  </a:lnTo>
                  <a:lnTo>
                    <a:pt x="296959" y="299267"/>
                  </a:lnTo>
                  <a:lnTo>
                    <a:pt x="439728" y="321059"/>
                  </a:lnTo>
                  <a:lnTo>
                    <a:pt x="606767" y="335586"/>
                  </a:lnTo>
                  <a:lnTo>
                    <a:pt x="785228" y="339944"/>
                  </a:lnTo>
                  <a:lnTo>
                    <a:pt x="955123" y="334860"/>
                  </a:lnTo>
                  <a:lnTo>
                    <a:pt x="1123590" y="320332"/>
                  </a:lnTo>
                  <a:lnTo>
                    <a:pt x="1264931" y="297815"/>
                  </a:lnTo>
                  <a:lnTo>
                    <a:pt x="1377718" y="268759"/>
                  </a:lnTo>
                  <a:lnTo>
                    <a:pt x="1419121" y="253506"/>
                  </a:lnTo>
                  <a:lnTo>
                    <a:pt x="1456241" y="234620"/>
                  </a:lnTo>
                  <a:lnTo>
                    <a:pt x="1477657" y="219366"/>
                  </a:lnTo>
                  <a:lnTo>
                    <a:pt x="1491933" y="201933"/>
                  </a:lnTo>
                  <a:lnTo>
                    <a:pt x="1496216" y="186679"/>
                  </a:lnTo>
                  <a:lnTo>
                    <a:pt x="1490506" y="168519"/>
                  </a:lnTo>
                  <a:lnTo>
                    <a:pt x="1477657" y="150360"/>
                  </a:lnTo>
                  <a:lnTo>
                    <a:pt x="1456241" y="135106"/>
                  </a:lnTo>
                  <a:lnTo>
                    <a:pt x="1384857" y="102419"/>
                  </a:lnTo>
                  <a:lnTo>
                    <a:pt x="1273497" y="73364"/>
                  </a:lnTo>
                  <a:lnTo>
                    <a:pt x="1125018" y="49394"/>
                  </a:lnTo>
                  <a:lnTo>
                    <a:pt x="963689" y="34866"/>
                  </a:lnTo>
                  <a:lnTo>
                    <a:pt x="763813" y="27602"/>
                  </a:lnTo>
                  <a:lnTo>
                    <a:pt x="752391" y="22518"/>
                  </a:lnTo>
                  <a:lnTo>
                    <a:pt x="748108" y="11622"/>
                  </a:lnTo>
                  <a:lnTo>
                    <a:pt x="755247" y="5085"/>
                  </a:lnTo>
                  <a:lnTo>
                    <a:pt x="773807" y="0"/>
                  </a:lnTo>
                  <a:lnTo>
                    <a:pt x="795222" y="3632"/>
                  </a:lnTo>
                  <a:lnTo>
                    <a:pt x="803788" y="9443"/>
                  </a:lnTo>
                  <a:lnTo>
                    <a:pt x="805216" y="16707"/>
                  </a:lnTo>
                  <a:lnTo>
                    <a:pt x="793794" y="26150"/>
                  </a:lnTo>
                  <a:lnTo>
                    <a:pt x="772379" y="29055"/>
                  </a:lnTo>
                  <a:lnTo>
                    <a:pt x="753819" y="23244"/>
                  </a:lnTo>
                  <a:lnTo>
                    <a:pt x="748108" y="16707"/>
                  </a:lnTo>
                  <a:lnTo>
                    <a:pt x="753819" y="5811"/>
                  </a:lnTo>
                  <a:lnTo>
                    <a:pt x="765240" y="1453"/>
                  </a:lnTo>
                  <a:lnTo>
                    <a:pt x="920858" y="3632"/>
                  </a:lnTo>
                  <a:lnTo>
                    <a:pt x="1030790" y="10169"/>
                  </a:lnTo>
                  <a:lnTo>
                    <a:pt x="1140722" y="21065"/>
                  </a:lnTo>
                  <a:lnTo>
                    <a:pt x="1233522" y="34866"/>
                  </a:lnTo>
                  <a:lnTo>
                    <a:pt x="1323466" y="52299"/>
                  </a:lnTo>
                  <a:lnTo>
                    <a:pt x="1420549" y="79901"/>
                  </a:lnTo>
                  <a:lnTo>
                    <a:pt x="1487650" y="109683"/>
                  </a:lnTo>
                  <a:lnTo>
                    <a:pt x="1533336" y="143096"/>
                  </a:lnTo>
                  <a:lnTo>
                    <a:pt x="1551896" y="180141"/>
                  </a:lnTo>
                  <a:lnTo>
                    <a:pt x="1550469" y="198301"/>
                  </a:lnTo>
                  <a:lnTo>
                    <a:pt x="1541902" y="217187"/>
                  </a:lnTo>
                  <a:lnTo>
                    <a:pt x="1506210" y="249874"/>
                  </a:lnTo>
                  <a:lnTo>
                    <a:pt x="1441964" y="281108"/>
                  </a:lnTo>
                  <a:lnTo>
                    <a:pt x="1353448" y="309437"/>
                  </a:lnTo>
                  <a:lnTo>
                    <a:pt x="1237805" y="333407"/>
                  </a:lnTo>
                  <a:lnTo>
                    <a:pt x="1109313" y="351566"/>
                  </a:lnTo>
                  <a:lnTo>
                    <a:pt x="962261" y="363915"/>
                  </a:lnTo>
                  <a:lnTo>
                    <a:pt x="813782" y="368273"/>
                  </a:lnTo>
                  <a:lnTo>
                    <a:pt x="658164" y="366820"/>
                  </a:lnTo>
                  <a:lnTo>
                    <a:pt x="503974" y="357377"/>
                  </a:lnTo>
                  <a:lnTo>
                    <a:pt x="366916" y="342124"/>
                  </a:lnTo>
                  <a:lnTo>
                    <a:pt x="239851" y="318879"/>
                  </a:lnTo>
                  <a:lnTo>
                    <a:pt x="135630" y="290551"/>
                  </a:lnTo>
                  <a:lnTo>
                    <a:pt x="62818" y="258590"/>
                  </a:lnTo>
                  <a:lnTo>
                    <a:pt x="17132" y="224450"/>
                  </a:lnTo>
                  <a:lnTo>
                    <a:pt x="0" y="188132"/>
                  </a:lnTo>
                  <a:lnTo>
                    <a:pt x="1428" y="169246"/>
                  </a:lnTo>
                  <a:lnTo>
                    <a:pt x="12849" y="147455"/>
                  </a:lnTo>
                  <a:lnTo>
                    <a:pt x="34264" y="127842"/>
                  </a:lnTo>
                  <a:lnTo>
                    <a:pt x="61391" y="109683"/>
                  </a:lnTo>
                  <a:lnTo>
                    <a:pt x="99938" y="91523"/>
                  </a:lnTo>
                  <a:lnTo>
                    <a:pt x="148479" y="74090"/>
                  </a:lnTo>
                  <a:lnTo>
                    <a:pt x="259839" y="45762"/>
                  </a:lnTo>
                  <a:lnTo>
                    <a:pt x="351211" y="29055"/>
                  </a:lnTo>
                  <a:lnTo>
                    <a:pt x="452577" y="16707"/>
                  </a:lnTo>
                  <a:lnTo>
                    <a:pt x="562509" y="7264"/>
                  </a:lnTo>
                  <a:lnTo>
                    <a:pt x="672441" y="2179"/>
                  </a:lnTo>
                  <a:lnTo>
                    <a:pt x="769523" y="0"/>
                  </a:lnTo>
                  <a:lnTo>
                    <a:pt x="790939" y="2179"/>
                  </a:lnTo>
                  <a:lnTo>
                    <a:pt x="800933" y="7264"/>
                  </a:lnTo>
                  <a:lnTo>
                    <a:pt x="803788" y="18159"/>
                  </a:lnTo>
                  <a:lnTo>
                    <a:pt x="790939" y="26876"/>
                  </a:lnTo>
                  <a:lnTo>
                    <a:pt x="776662" y="29055"/>
                  </a:lnTo>
                </a:path>
              </a:pathLst>
            </a:custGeom>
            <a:solidFill>
              <a:srgbClr val="961A4B"/>
            </a:solidFill>
          </p:spPr>
          <p:txBody>
            <a:bodyPr/>
            <a:lstStyle/>
            <a:p>
              <a:endParaRPr lang="en-US"/>
            </a:p>
          </p:txBody>
        </p:sp>
        <p:sp>
          <p:nvSpPr>
            <p:cNvPr id="22" name="TextBox 22"/>
            <p:cNvSpPr txBox="1"/>
            <p:nvPr/>
          </p:nvSpPr>
          <p:spPr>
            <a:xfrm>
              <a:off x="141341" y="12911"/>
              <a:ext cx="1224956" cy="295800"/>
            </a:xfrm>
            <a:prstGeom prst="rect">
              <a:avLst/>
            </a:prstGeom>
          </p:spPr>
          <p:txBody>
            <a:bodyPr lIns="63158" tIns="63158" rIns="63158" bIns="63158" rtlCol="0" anchor="ctr"/>
            <a:lstStyle/>
            <a:p>
              <a:pPr algn="ctr">
                <a:lnSpc>
                  <a:spcPts val="960"/>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sp>
        <p:nvSpPr>
          <p:cNvPr id="4" name="Freeform 4"/>
          <p:cNvSpPr/>
          <p:nvPr/>
        </p:nvSpPr>
        <p:spPr>
          <a:xfrm>
            <a:off x="1724331" y="2273344"/>
            <a:ext cx="5959586" cy="3263118"/>
          </a:xfrm>
          <a:custGeom>
            <a:avLst/>
            <a:gdLst/>
            <a:ahLst/>
            <a:cxnLst/>
            <a:rect l="l" t="t" r="r" b="b"/>
            <a:pathLst>
              <a:path w="5959586" h="3263118">
                <a:moveTo>
                  <a:pt x="0" y="0"/>
                </a:moveTo>
                <a:lnTo>
                  <a:pt x="5959586" y="0"/>
                </a:lnTo>
                <a:lnTo>
                  <a:pt x="5959586" y="3263118"/>
                </a:lnTo>
                <a:lnTo>
                  <a:pt x="0" y="3263118"/>
                </a:lnTo>
                <a:lnTo>
                  <a:pt x="0" y="0"/>
                </a:lnTo>
                <a:close/>
              </a:path>
            </a:pathLst>
          </a:custGeom>
          <a:blipFill>
            <a:blip r:embed="rId3"/>
            <a:stretch>
              <a:fillRect/>
            </a:stretch>
          </a:blipFill>
        </p:spPr>
        <p:txBody>
          <a:bodyPr/>
          <a:lstStyle/>
          <a:p>
            <a:endParaRPr lang="en-US"/>
          </a:p>
        </p:txBody>
      </p:sp>
      <p:sp>
        <p:nvSpPr>
          <p:cNvPr id="5" name="Freeform 5"/>
          <p:cNvSpPr/>
          <p:nvPr/>
        </p:nvSpPr>
        <p:spPr>
          <a:xfrm>
            <a:off x="5817090" y="3100180"/>
            <a:ext cx="6088253" cy="3081259"/>
          </a:xfrm>
          <a:custGeom>
            <a:avLst/>
            <a:gdLst/>
            <a:ahLst/>
            <a:cxnLst/>
            <a:rect l="l" t="t" r="r" b="b"/>
            <a:pathLst>
              <a:path w="6088253" h="3081259">
                <a:moveTo>
                  <a:pt x="0" y="0"/>
                </a:moveTo>
                <a:lnTo>
                  <a:pt x="6088253" y="0"/>
                </a:lnTo>
                <a:lnTo>
                  <a:pt x="6088253" y="3081259"/>
                </a:lnTo>
                <a:lnTo>
                  <a:pt x="0" y="3081259"/>
                </a:lnTo>
                <a:lnTo>
                  <a:pt x="0" y="0"/>
                </a:lnTo>
                <a:close/>
              </a:path>
            </a:pathLst>
          </a:custGeom>
          <a:blipFill>
            <a:blip r:embed="rId4"/>
            <a:stretch>
              <a:fillRect l="-22996" r="-39458"/>
            </a:stretch>
          </a:blipFill>
        </p:spPr>
        <p:txBody>
          <a:bodyPr/>
          <a:lstStyle/>
          <a:p>
            <a:endParaRPr lang="en-US"/>
          </a:p>
        </p:txBody>
      </p:sp>
      <p:sp>
        <p:nvSpPr>
          <p:cNvPr id="6" name="Freeform 6"/>
          <p:cNvSpPr/>
          <p:nvPr/>
        </p:nvSpPr>
        <p:spPr>
          <a:xfrm>
            <a:off x="11272843" y="4630814"/>
            <a:ext cx="4751850" cy="3307581"/>
          </a:xfrm>
          <a:custGeom>
            <a:avLst/>
            <a:gdLst/>
            <a:ahLst/>
            <a:cxnLst/>
            <a:rect l="l" t="t" r="r" b="b"/>
            <a:pathLst>
              <a:path w="4751850" h="3307581">
                <a:moveTo>
                  <a:pt x="0" y="0"/>
                </a:moveTo>
                <a:lnTo>
                  <a:pt x="4751850" y="0"/>
                </a:lnTo>
                <a:lnTo>
                  <a:pt x="4751850" y="3307581"/>
                </a:lnTo>
                <a:lnTo>
                  <a:pt x="0" y="3307581"/>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608829" y="6486758"/>
            <a:ext cx="14824333" cy="254571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6" tooltip="https://www.azfbla.org"/>
              </a:rPr>
              <a:t>The FBLA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Start on the home page</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“Resources”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“Advisers”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Under Required Documents, click on “Annual CTSO Submission Form”</a:t>
            </a:r>
          </a:p>
        </p:txBody>
      </p:sp>
      <p:sp>
        <p:nvSpPr>
          <p:cNvPr id="8" name="TextBox 8"/>
          <p:cNvSpPr txBox="1"/>
          <p:nvPr/>
        </p:nvSpPr>
        <p:spPr>
          <a:xfrm>
            <a:off x="4704124" y="1233938"/>
            <a:ext cx="11729038"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 - FBLA</a:t>
            </a:r>
          </a:p>
        </p:txBody>
      </p:sp>
      <p:grpSp>
        <p:nvGrpSpPr>
          <p:cNvPr id="9" name="Group 9"/>
          <p:cNvGrpSpPr/>
          <p:nvPr/>
        </p:nvGrpSpPr>
        <p:grpSpPr>
          <a:xfrm>
            <a:off x="3712383" y="2273344"/>
            <a:ext cx="598755" cy="264126"/>
            <a:chOff x="-24130" y="-25400"/>
            <a:chExt cx="639679" cy="282179"/>
          </a:xfrm>
        </p:grpSpPr>
        <p:sp>
          <p:nvSpPr>
            <p:cNvPr id="10" name="Freeform 10"/>
            <p:cNvSpPr/>
            <p:nvPr/>
          </p:nvSpPr>
          <p:spPr>
            <a:xfrm>
              <a:off x="28597" y="20522"/>
              <a:ext cx="582485" cy="242161"/>
            </a:xfrm>
            <a:custGeom>
              <a:avLst/>
              <a:gdLst/>
              <a:ahLst/>
              <a:cxnLst/>
              <a:rect l="l" t="t" r="r" b="b"/>
              <a:pathLst>
                <a:path w="582485" h="242161">
                  <a:moveTo>
                    <a:pt x="291995" y="0"/>
                  </a:moveTo>
                  <a:cubicBezTo>
                    <a:pt x="130947" y="0"/>
                    <a:pt x="0" y="54384"/>
                    <a:pt x="0" y="121081"/>
                  </a:cubicBezTo>
                  <a:cubicBezTo>
                    <a:pt x="0" y="187778"/>
                    <a:pt x="130947" y="242161"/>
                    <a:pt x="291995" y="242161"/>
                  </a:cubicBezTo>
                  <a:cubicBezTo>
                    <a:pt x="451539" y="242161"/>
                    <a:pt x="582485" y="187778"/>
                    <a:pt x="582485" y="121081"/>
                  </a:cubicBezTo>
                  <a:cubicBezTo>
                    <a:pt x="582485" y="54384"/>
                    <a:pt x="451539" y="0"/>
                    <a:pt x="291995" y="0"/>
                  </a:cubicBezTo>
                  <a:close/>
                </a:path>
              </a:pathLst>
            </a:custGeom>
            <a:solidFill>
              <a:srgbClr val="000000">
                <a:alpha val="0"/>
              </a:srgbClr>
            </a:solidFill>
            <a:ln cap="sq">
              <a:noFill/>
              <a:prstDash val="solid"/>
              <a:miter/>
            </a:ln>
          </p:spPr>
          <p:txBody>
            <a:bodyPr/>
            <a:lstStyle/>
            <a:p>
              <a:endParaRPr lang="en-US"/>
            </a:p>
          </p:txBody>
        </p:sp>
        <p:sp>
          <p:nvSpPr>
            <p:cNvPr id="11" name="Freeform 11"/>
            <p:cNvSpPr/>
            <p:nvPr/>
          </p:nvSpPr>
          <p:spPr>
            <a:xfrm>
              <a:off x="0" y="0"/>
              <a:ext cx="639679" cy="282179"/>
            </a:xfrm>
            <a:custGeom>
              <a:avLst/>
              <a:gdLst/>
              <a:ahLst/>
              <a:cxnLst/>
              <a:rect l="l" t="t" r="r" b="b"/>
              <a:pathLst>
                <a:path w="639679" h="282179">
                  <a:moveTo>
                    <a:pt x="322097" y="41044"/>
                  </a:moveTo>
                  <a:lnTo>
                    <a:pt x="239315" y="46175"/>
                  </a:lnTo>
                  <a:lnTo>
                    <a:pt x="171585" y="59514"/>
                  </a:lnTo>
                  <a:lnTo>
                    <a:pt x="112885" y="82088"/>
                  </a:lnTo>
                  <a:lnTo>
                    <a:pt x="73751" y="109793"/>
                  </a:lnTo>
                  <a:lnTo>
                    <a:pt x="60205" y="140577"/>
                  </a:lnTo>
                  <a:lnTo>
                    <a:pt x="72246" y="171360"/>
                  </a:lnTo>
                  <a:lnTo>
                    <a:pt x="109874" y="200091"/>
                  </a:lnTo>
                  <a:lnTo>
                    <a:pt x="168574" y="222665"/>
                  </a:lnTo>
                  <a:lnTo>
                    <a:pt x="222759" y="233952"/>
                  </a:lnTo>
                  <a:lnTo>
                    <a:pt x="281459" y="241135"/>
                  </a:lnTo>
                  <a:lnTo>
                    <a:pt x="346179" y="241135"/>
                  </a:lnTo>
                  <a:lnTo>
                    <a:pt x="406385" y="236004"/>
                  </a:lnTo>
                  <a:lnTo>
                    <a:pt x="463580" y="224717"/>
                  </a:lnTo>
                  <a:lnTo>
                    <a:pt x="511744" y="208300"/>
                  </a:lnTo>
                  <a:lnTo>
                    <a:pt x="547867" y="188804"/>
                  </a:lnTo>
                  <a:lnTo>
                    <a:pt x="571949" y="166229"/>
                  </a:lnTo>
                  <a:lnTo>
                    <a:pt x="579474" y="146733"/>
                  </a:lnTo>
                  <a:lnTo>
                    <a:pt x="576464" y="128263"/>
                  </a:lnTo>
                  <a:lnTo>
                    <a:pt x="564423" y="108767"/>
                  </a:lnTo>
                  <a:lnTo>
                    <a:pt x="541846" y="90297"/>
                  </a:lnTo>
                  <a:lnTo>
                    <a:pt x="496692" y="68749"/>
                  </a:lnTo>
                  <a:lnTo>
                    <a:pt x="445518" y="54384"/>
                  </a:lnTo>
                  <a:lnTo>
                    <a:pt x="389828" y="45149"/>
                  </a:lnTo>
                  <a:lnTo>
                    <a:pt x="305541" y="38992"/>
                  </a:lnTo>
                  <a:lnTo>
                    <a:pt x="295005" y="30783"/>
                  </a:lnTo>
                  <a:lnTo>
                    <a:pt x="290490" y="19496"/>
                  </a:lnTo>
                  <a:lnTo>
                    <a:pt x="298015" y="7183"/>
                  </a:lnTo>
                  <a:lnTo>
                    <a:pt x="311562" y="1026"/>
                  </a:lnTo>
                  <a:lnTo>
                    <a:pt x="337149" y="3078"/>
                  </a:lnTo>
                  <a:lnTo>
                    <a:pt x="350695" y="18470"/>
                  </a:lnTo>
                  <a:lnTo>
                    <a:pt x="341664" y="34888"/>
                  </a:lnTo>
                  <a:lnTo>
                    <a:pt x="313067" y="40018"/>
                  </a:lnTo>
                  <a:lnTo>
                    <a:pt x="296510" y="32835"/>
                  </a:lnTo>
                  <a:lnTo>
                    <a:pt x="290490" y="18470"/>
                  </a:lnTo>
                  <a:lnTo>
                    <a:pt x="302531" y="4104"/>
                  </a:lnTo>
                  <a:lnTo>
                    <a:pt x="320592" y="0"/>
                  </a:lnTo>
                  <a:lnTo>
                    <a:pt x="436487" y="10261"/>
                  </a:lnTo>
                  <a:lnTo>
                    <a:pt x="492177" y="21548"/>
                  </a:lnTo>
                  <a:lnTo>
                    <a:pt x="537331" y="36940"/>
                  </a:lnTo>
                  <a:lnTo>
                    <a:pt x="577969" y="57462"/>
                  </a:lnTo>
                  <a:lnTo>
                    <a:pt x="609577" y="81062"/>
                  </a:lnTo>
                  <a:lnTo>
                    <a:pt x="630649" y="106715"/>
                  </a:lnTo>
                  <a:lnTo>
                    <a:pt x="639679" y="133394"/>
                  </a:lnTo>
                  <a:lnTo>
                    <a:pt x="636669" y="161099"/>
                  </a:lnTo>
                  <a:lnTo>
                    <a:pt x="623123" y="186751"/>
                  </a:lnTo>
                  <a:lnTo>
                    <a:pt x="599041" y="211378"/>
                  </a:lnTo>
                  <a:lnTo>
                    <a:pt x="562918" y="234978"/>
                  </a:lnTo>
                  <a:lnTo>
                    <a:pt x="519269" y="252422"/>
                  </a:lnTo>
                  <a:lnTo>
                    <a:pt x="466590" y="267814"/>
                  </a:lnTo>
                  <a:lnTo>
                    <a:pt x="352200" y="282179"/>
                  </a:lnTo>
                  <a:lnTo>
                    <a:pt x="287479" y="282179"/>
                  </a:lnTo>
                  <a:lnTo>
                    <a:pt x="224264" y="277049"/>
                  </a:lnTo>
                  <a:lnTo>
                    <a:pt x="162554" y="264735"/>
                  </a:lnTo>
                  <a:lnTo>
                    <a:pt x="111379" y="249344"/>
                  </a:lnTo>
                  <a:lnTo>
                    <a:pt x="66226" y="228822"/>
                  </a:lnTo>
                  <a:lnTo>
                    <a:pt x="31608" y="204195"/>
                  </a:lnTo>
                  <a:lnTo>
                    <a:pt x="10536" y="178542"/>
                  </a:lnTo>
                  <a:lnTo>
                    <a:pt x="0" y="148785"/>
                  </a:lnTo>
                  <a:lnTo>
                    <a:pt x="4515" y="114924"/>
                  </a:lnTo>
                  <a:lnTo>
                    <a:pt x="28597" y="82088"/>
                  </a:lnTo>
                  <a:lnTo>
                    <a:pt x="67731" y="54384"/>
                  </a:lnTo>
                  <a:lnTo>
                    <a:pt x="123421" y="29757"/>
                  </a:lnTo>
                  <a:lnTo>
                    <a:pt x="215233" y="8209"/>
                  </a:lnTo>
                  <a:lnTo>
                    <a:pt x="322097" y="0"/>
                  </a:lnTo>
                  <a:lnTo>
                    <a:pt x="343169" y="7183"/>
                  </a:lnTo>
                  <a:lnTo>
                    <a:pt x="350695" y="21548"/>
                  </a:lnTo>
                  <a:lnTo>
                    <a:pt x="340159" y="35914"/>
                  </a:lnTo>
                  <a:lnTo>
                    <a:pt x="322097" y="41044"/>
                  </a:lnTo>
                </a:path>
              </a:pathLst>
            </a:custGeom>
            <a:solidFill>
              <a:srgbClr val="961A4B"/>
            </a:solidFill>
          </p:spPr>
          <p:txBody>
            <a:bodyPr/>
            <a:lstStyle/>
            <a:p>
              <a:endParaRPr lang="en-US"/>
            </a:p>
          </p:txBody>
        </p:sp>
        <p:sp>
          <p:nvSpPr>
            <p:cNvPr id="12" name="TextBox 12"/>
            <p:cNvSpPr txBox="1"/>
            <p:nvPr/>
          </p:nvSpPr>
          <p:spPr>
            <a:xfrm>
              <a:off x="54185" y="3524"/>
              <a:ext cx="474115" cy="216062"/>
            </a:xfrm>
            <a:prstGeom prst="rect">
              <a:avLst/>
            </a:prstGeom>
          </p:spPr>
          <p:txBody>
            <a:bodyPr lIns="54651" tIns="54651" rIns="54651" bIns="54651" rtlCol="0" anchor="ctr"/>
            <a:lstStyle/>
            <a:p>
              <a:pPr algn="ctr">
                <a:lnSpc>
                  <a:spcPts val="419"/>
                </a:lnSpc>
                <a:spcBef>
                  <a:spcPct val="0"/>
                </a:spcBef>
              </a:pPr>
              <a:endParaRPr/>
            </a:p>
          </p:txBody>
        </p:sp>
      </p:grpSp>
      <p:grpSp>
        <p:nvGrpSpPr>
          <p:cNvPr id="13" name="Group 13"/>
          <p:cNvGrpSpPr/>
          <p:nvPr/>
        </p:nvGrpSpPr>
        <p:grpSpPr>
          <a:xfrm>
            <a:off x="8206198" y="4145027"/>
            <a:ext cx="598755" cy="264126"/>
            <a:chOff x="-24130" y="-25400"/>
            <a:chExt cx="639679" cy="282179"/>
          </a:xfrm>
        </p:grpSpPr>
        <p:sp>
          <p:nvSpPr>
            <p:cNvPr id="14" name="Freeform 14"/>
            <p:cNvSpPr/>
            <p:nvPr/>
          </p:nvSpPr>
          <p:spPr>
            <a:xfrm>
              <a:off x="28597" y="20522"/>
              <a:ext cx="582485" cy="242161"/>
            </a:xfrm>
            <a:custGeom>
              <a:avLst/>
              <a:gdLst/>
              <a:ahLst/>
              <a:cxnLst/>
              <a:rect l="l" t="t" r="r" b="b"/>
              <a:pathLst>
                <a:path w="582485" h="242161">
                  <a:moveTo>
                    <a:pt x="291995" y="0"/>
                  </a:moveTo>
                  <a:cubicBezTo>
                    <a:pt x="130947" y="0"/>
                    <a:pt x="0" y="54384"/>
                    <a:pt x="0" y="121081"/>
                  </a:cubicBezTo>
                  <a:cubicBezTo>
                    <a:pt x="0" y="187778"/>
                    <a:pt x="130947" y="242161"/>
                    <a:pt x="291995" y="242161"/>
                  </a:cubicBezTo>
                  <a:cubicBezTo>
                    <a:pt x="451539" y="242161"/>
                    <a:pt x="582485" y="187778"/>
                    <a:pt x="582485" y="121081"/>
                  </a:cubicBezTo>
                  <a:cubicBezTo>
                    <a:pt x="582485" y="54384"/>
                    <a:pt x="451539" y="0"/>
                    <a:pt x="291995" y="0"/>
                  </a:cubicBezTo>
                  <a:close/>
                </a:path>
              </a:pathLst>
            </a:custGeom>
            <a:solidFill>
              <a:srgbClr val="000000">
                <a:alpha val="0"/>
              </a:srgbClr>
            </a:solidFill>
            <a:ln cap="sq">
              <a:noFill/>
              <a:prstDash val="solid"/>
              <a:miter/>
            </a:ln>
          </p:spPr>
          <p:txBody>
            <a:bodyPr/>
            <a:lstStyle/>
            <a:p>
              <a:endParaRPr lang="en-US"/>
            </a:p>
          </p:txBody>
        </p:sp>
        <p:sp>
          <p:nvSpPr>
            <p:cNvPr id="15" name="Freeform 15"/>
            <p:cNvSpPr/>
            <p:nvPr/>
          </p:nvSpPr>
          <p:spPr>
            <a:xfrm>
              <a:off x="0" y="0"/>
              <a:ext cx="639679" cy="282179"/>
            </a:xfrm>
            <a:custGeom>
              <a:avLst/>
              <a:gdLst/>
              <a:ahLst/>
              <a:cxnLst/>
              <a:rect l="l" t="t" r="r" b="b"/>
              <a:pathLst>
                <a:path w="639679" h="282179">
                  <a:moveTo>
                    <a:pt x="322097" y="41044"/>
                  </a:moveTo>
                  <a:lnTo>
                    <a:pt x="239315" y="46175"/>
                  </a:lnTo>
                  <a:lnTo>
                    <a:pt x="171585" y="59514"/>
                  </a:lnTo>
                  <a:lnTo>
                    <a:pt x="112885" y="82088"/>
                  </a:lnTo>
                  <a:lnTo>
                    <a:pt x="73751" y="109793"/>
                  </a:lnTo>
                  <a:lnTo>
                    <a:pt x="60205" y="140577"/>
                  </a:lnTo>
                  <a:lnTo>
                    <a:pt x="72246" y="171360"/>
                  </a:lnTo>
                  <a:lnTo>
                    <a:pt x="109874" y="200091"/>
                  </a:lnTo>
                  <a:lnTo>
                    <a:pt x="168574" y="222665"/>
                  </a:lnTo>
                  <a:lnTo>
                    <a:pt x="222759" y="233952"/>
                  </a:lnTo>
                  <a:lnTo>
                    <a:pt x="281459" y="241135"/>
                  </a:lnTo>
                  <a:lnTo>
                    <a:pt x="346179" y="241135"/>
                  </a:lnTo>
                  <a:lnTo>
                    <a:pt x="406385" y="236004"/>
                  </a:lnTo>
                  <a:lnTo>
                    <a:pt x="463580" y="224717"/>
                  </a:lnTo>
                  <a:lnTo>
                    <a:pt x="511744" y="208300"/>
                  </a:lnTo>
                  <a:lnTo>
                    <a:pt x="547867" y="188804"/>
                  </a:lnTo>
                  <a:lnTo>
                    <a:pt x="571949" y="166229"/>
                  </a:lnTo>
                  <a:lnTo>
                    <a:pt x="579474" y="146733"/>
                  </a:lnTo>
                  <a:lnTo>
                    <a:pt x="576464" y="128263"/>
                  </a:lnTo>
                  <a:lnTo>
                    <a:pt x="564423" y="108767"/>
                  </a:lnTo>
                  <a:lnTo>
                    <a:pt x="541846" y="90297"/>
                  </a:lnTo>
                  <a:lnTo>
                    <a:pt x="496692" y="68749"/>
                  </a:lnTo>
                  <a:lnTo>
                    <a:pt x="445518" y="54384"/>
                  </a:lnTo>
                  <a:lnTo>
                    <a:pt x="389828" y="45149"/>
                  </a:lnTo>
                  <a:lnTo>
                    <a:pt x="305541" y="38992"/>
                  </a:lnTo>
                  <a:lnTo>
                    <a:pt x="295005" y="30783"/>
                  </a:lnTo>
                  <a:lnTo>
                    <a:pt x="290490" y="19496"/>
                  </a:lnTo>
                  <a:lnTo>
                    <a:pt x="298015" y="7183"/>
                  </a:lnTo>
                  <a:lnTo>
                    <a:pt x="311562" y="1026"/>
                  </a:lnTo>
                  <a:lnTo>
                    <a:pt x="337149" y="3078"/>
                  </a:lnTo>
                  <a:lnTo>
                    <a:pt x="350695" y="18470"/>
                  </a:lnTo>
                  <a:lnTo>
                    <a:pt x="341664" y="34888"/>
                  </a:lnTo>
                  <a:lnTo>
                    <a:pt x="313067" y="40018"/>
                  </a:lnTo>
                  <a:lnTo>
                    <a:pt x="296510" y="32835"/>
                  </a:lnTo>
                  <a:lnTo>
                    <a:pt x="290490" y="18470"/>
                  </a:lnTo>
                  <a:lnTo>
                    <a:pt x="302531" y="4104"/>
                  </a:lnTo>
                  <a:lnTo>
                    <a:pt x="320592" y="0"/>
                  </a:lnTo>
                  <a:lnTo>
                    <a:pt x="436487" y="10261"/>
                  </a:lnTo>
                  <a:lnTo>
                    <a:pt x="492177" y="21548"/>
                  </a:lnTo>
                  <a:lnTo>
                    <a:pt x="537331" y="36940"/>
                  </a:lnTo>
                  <a:lnTo>
                    <a:pt x="577969" y="57462"/>
                  </a:lnTo>
                  <a:lnTo>
                    <a:pt x="609577" y="81062"/>
                  </a:lnTo>
                  <a:lnTo>
                    <a:pt x="630649" y="106715"/>
                  </a:lnTo>
                  <a:lnTo>
                    <a:pt x="639679" y="133394"/>
                  </a:lnTo>
                  <a:lnTo>
                    <a:pt x="636669" y="161099"/>
                  </a:lnTo>
                  <a:lnTo>
                    <a:pt x="623123" y="186751"/>
                  </a:lnTo>
                  <a:lnTo>
                    <a:pt x="599041" y="211378"/>
                  </a:lnTo>
                  <a:lnTo>
                    <a:pt x="562918" y="234978"/>
                  </a:lnTo>
                  <a:lnTo>
                    <a:pt x="519269" y="252422"/>
                  </a:lnTo>
                  <a:lnTo>
                    <a:pt x="466590" y="267814"/>
                  </a:lnTo>
                  <a:lnTo>
                    <a:pt x="352200" y="282179"/>
                  </a:lnTo>
                  <a:lnTo>
                    <a:pt x="287479" y="282179"/>
                  </a:lnTo>
                  <a:lnTo>
                    <a:pt x="224264" y="277049"/>
                  </a:lnTo>
                  <a:lnTo>
                    <a:pt x="162554" y="264735"/>
                  </a:lnTo>
                  <a:lnTo>
                    <a:pt x="111379" y="249344"/>
                  </a:lnTo>
                  <a:lnTo>
                    <a:pt x="66226" y="228822"/>
                  </a:lnTo>
                  <a:lnTo>
                    <a:pt x="31608" y="204195"/>
                  </a:lnTo>
                  <a:lnTo>
                    <a:pt x="10536" y="178542"/>
                  </a:lnTo>
                  <a:lnTo>
                    <a:pt x="0" y="148785"/>
                  </a:lnTo>
                  <a:lnTo>
                    <a:pt x="4515" y="114924"/>
                  </a:lnTo>
                  <a:lnTo>
                    <a:pt x="28597" y="82088"/>
                  </a:lnTo>
                  <a:lnTo>
                    <a:pt x="67731" y="54384"/>
                  </a:lnTo>
                  <a:lnTo>
                    <a:pt x="123421" y="29757"/>
                  </a:lnTo>
                  <a:lnTo>
                    <a:pt x="215233" y="8209"/>
                  </a:lnTo>
                  <a:lnTo>
                    <a:pt x="322097" y="0"/>
                  </a:lnTo>
                  <a:lnTo>
                    <a:pt x="343169" y="7183"/>
                  </a:lnTo>
                  <a:lnTo>
                    <a:pt x="350695" y="21548"/>
                  </a:lnTo>
                  <a:lnTo>
                    <a:pt x="340159" y="35914"/>
                  </a:lnTo>
                  <a:lnTo>
                    <a:pt x="322097" y="41044"/>
                  </a:lnTo>
                </a:path>
              </a:pathLst>
            </a:custGeom>
            <a:solidFill>
              <a:srgbClr val="961A4B"/>
            </a:solidFill>
          </p:spPr>
          <p:txBody>
            <a:bodyPr/>
            <a:lstStyle/>
            <a:p>
              <a:endParaRPr lang="en-US"/>
            </a:p>
          </p:txBody>
        </p:sp>
        <p:sp>
          <p:nvSpPr>
            <p:cNvPr id="16" name="TextBox 16"/>
            <p:cNvSpPr txBox="1"/>
            <p:nvPr/>
          </p:nvSpPr>
          <p:spPr>
            <a:xfrm>
              <a:off x="54185" y="3524"/>
              <a:ext cx="474115" cy="216062"/>
            </a:xfrm>
            <a:prstGeom prst="rect">
              <a:avLst/>
            </a:prstGeom>
          </p:spPr>
          <p:txBody>
            <a:bodyPr lIns="54651" tIns="54651" rIns="54651" bIns="54651" rtlCol="0" anchor="ctr"/>
            <a:lstStyle/>
            <a:p>
              <a:pPr algn="ctr">
                <a:lnSpc>
                  <a:spcPts val="419"/>
                </a:lnSpc>
                <a:spcBef>
                  <a:spcPct val="0"/>
                </a:spcBef>
              </a:pPr>
              <a:endParaRPr/>
            </a:p>
          </p:txBody>
        </p:sp>
      </p:grpSp>
      <p:grpSp>
        <p:nvGrpSpPr>
          <p:cNvPr id="17" name="Group 17"/>
          <p:cNvGrpSpPr/>
          <p:nvPr/>
        </p:nvGrpSpPr>
        <p:grpSpPr>
          <a:xfrm>
            <a:off x="11456987" y="5308332"/>
            <a:ext cx="2276043" cy="521473"/>
            <a:chOff x="-20320" y="-25400"/>
            <a:chExt cx="2440938" cy="559252"/>
          </a:xfrm>
        </p:grpSpPr>
        <p:sp>
          <p:nvSpPr>
            <p:cNvPr id="18" name="Freeform 18"/>
            <p:cNvSpPr/>
            <p:nvPr/>
          </p:nvSpPr>
          <p:spPr>
            <a:xfrm>
              <a:off x="35929" y="22061"/>
              <a:ext cx="2369079" cy="516233"/>
            </a:xfrm>
            <a:custGeom>
              <a:avLst/>
              <a:gdLst/>
              <a:ahLst/>
              <a:cxnLst/>
              <a:rect l="l" t="t" r="r" b="b"/>
              <a:pathLst>
                <a:path w="2369079" h="516233">
                  <a:moveTo>
                    <a:pt x="1185663" y="0"/>
                  </a:moveTo>
                  <a:cubicBezTo>
                    <a:pt x="529955" y="0"/>
                    <a:pt x="0" y="115822"/>
                    <a:pt x="0" y="258117"/>
                  </a:cubicBezTo>
                  <a:cubicBezTo>
                    <a:pt x="0" y="400412"/>
                    <a:pt x="529955" y="516233"/>
                    <a:pt x="1185663" y="516233"/>
                  </a:cubicBezTo>
                  <a:cubicBezTo>
                    <a:pt x="1839124" y="516233"/>
                    <a:pt x="2369079" y="400412"/>
                    <a:pt x="2369079" y="258117"/>
                  </a:cubicBezTo>
                  <a:cubicBezTo>
                    <a:pt x="2369079" y="115822"/>
                    <a:pt x="1839124" y="0"/>
                    <a:pt x="1185663" y="0"/>
                  </a:cubicBezTo>
                  <a:close/>
                </a:path>
              </a:pathLst>
            </a:custGeom>
            <a:solidFill>
              <a:srgbClr val="000000">
                <a:alpha val="0"/>
              </a:srgbClr>
            </a:solidFill>
            <a:ln cap="sq">
              <a:noFill/>
              <a:prstDash val="solid"/>
              <a:miter/>
            </a:ln>
          </p:spPr>
          <p:txBody>
            <a:bodyPr/>
            <a:lstStyle/>
            <a:p>
              <a:endParaRPr lang="en-US"/>
            </a:p>
          </p:txBody>
        </p:sp>
        <p:sp>
          <p:nvSpPr>
            <p:cNvPr id="19" name="Freeform 19"/>
            <p:cNvSpPr/>
            <p:nvPr/>
          </p:nvSpPr>
          <p:spPr>
            <a:xfrm>
              <a:off x="0" y="0"/>
              <a:ext cx="2440937" cy="559252"/>
            </a:xfrm>
            <a:custGeom>
              <a:avLst/>
              <a:gdLst/>
              <a:ahLst/>
              <a:cxnLst/>
              <a:rect l="l" t="t" r="r" b="b"/>
              <a:pathLst>
                <a:path w="2440937" h="559252">
                  <a:moveTo>
                    <a:pt x="1221592" y="44122"/>
                  </a:moveTo>
                  <a:lnTo>
                    <a:pt x="884756" y="55153"/>
                  </a:lnTo>
                  <a:lnTo>
                    <a:pt x="723074" y="68390"/>
                  </a:lnTo>
                  <a:lnTo>
                    <a:pt x="577112" y="87142"/>
                  </a:lnTo>
                  <a:lnTo>
                    <a:pt x="444623" y="109203"/>
                  </a:lnTo>
                  <a:lnTo>
                    <a:pt x="327854" y="136780"/>
                  </a:lnTo>
                  <a:lnTo>
                    <a:pt x="231294" y="167665"/>
                  </a:lnTo>
                  <a:lnTo>
                    <a:pt x="161681" y="197448"/>
                  </a:lnTo>
                  <a:lnTo>
                    <a:pt x="114524" y="230540"/>
                  </a:lnTo>
                  <a:lnTo>
                    <a:pt x="89823" y="262529"/>
                  </a:lnTo>
                  <a:lnTo>
                    <a:pt x="96560" y="302239"/>
                  </a:lnTo>
                  <a:lnTo>
                    <a:pt x="121261" y="334228"/>
                  </a:lnTo>
                  <a:lnTo>
                    <a:pt x="170664" y="366217"/>
                  </a:lnTo>
                  <a:lnTo>
                    <a:pt x="249259" y="399308"/>
                  </a:lnTo>
                  <a:lnTo>
                    <a:pt x="350309" y="429091"/>
                  </a:lnTo>
                  <a:lnTo>
                    <a:pt x="467079" y="454461"/>
                  </a:lnTo>
                  <a:lnTo>
                    <a:pt x="691636" y="487553"/>
                  </a:lnTo>
                  <a:lnTo>
                    <a:pt x="954368" y="509615"/>
                  </a:lnTo>
                  <a:lnTo>
                    <a:pt x="1235065" y="516233"/>
                  </a:lnTo>
                  <a:lnTo>
                    <a:pt x="1502288" y="508511"/>
                  </a:lnTo>
                  <a:lnTo>
                    <a:pt x="1767266" y="486450"/>
                  </a:lnTo>
                  <a:lnTo>
                    <a:pt x="1989577" y="452255"/>
                  </a:lnTo>
                  <a:lnTo>
                    <a:pt x="2166978" y="408133"/>
                  </a:lnTo>
                  <a:lnTo>
                    <a:pt x="2232099" y="384969"/>
                  </a:lnTo>
                  <a:lnTo>
                    <a:pt x="2290484" y="356289"/>
                  </a:lnTo>
                  <a:lnTo>
                    <a:pt x="2324168" y="333125"/>
                  </a:lnTo>
                  <a:lnTo>
                    <a:pt x="2346623" y="306651"/>
                  </a:lnTo>
                  <a:lnTo>
                    <a:pt x="2353360" y="283487"/>
                  </a:lnTo>
                  <a:lnTo>
                    <a:pt x="2344378" y="255910"/>
                  </a:lnTo>
                  <a:lnTo>
                    <a:pt x="2324168" y="228334"/>
                  </a:lnTo>
                  <a:lnTo>
                    <a:pt x="2290484" y="205170"/>
                  </a:lnTo>
                  <a:lnTo>
                    <a:pt x="2178206" y="155532"/>
                  </a:lnTo>
                  <a:lnTo>
                    <a:pt x="2003051" y="111409"/>
                  </a:lnTo>
                  <a:lnTo>
                    <a:pt x="1769511" y="75008"/>
                  </a:lnTo>
                  <a:lnTo>
                    <a:pt x="1515762" y="52947"/>
                  </a:lnTo>
                  <a:lnTo>
                    <a:pt x="1201381" y="41916"/>
                  </a:lnTo>
                  <a:lnTo>
                    <a:pt x="1183417" y="34195"/>
                  </a:lnTo>
                  <a:lnTo>
                    <a:pt x="1176680" y="17649"/>
                  </a:lnTo>
                  <a:lnTo>
                    <a:pt x="1187908" y="7721"/>
                  </a:lnTo>
                  <a:lnTo>
                    <a:pt x="1217100" y="0"/>
                  </a:lnTo>
                  <a:lnTo>
                    <a:pt x="1250784" y="5515"/>
                  </a:lnTo>
                  <a:lnTo>
                    <a:pt x="1264257" y="14340"/>
                  </a:lnTo>
                  <a:lnTo>
                    <a:pt x="1266503" y="25370"/>
                  </a:lnTo>
                  <a:lnTo>
                    <a:pt x="1248538" y="39710"/>
                  </a:lnTo>
                  <a:lnTo>
                    <a:pt x="1214855" y="44122"/>
                  </a:lnTo>
                  <a:lnTo>
                    <a:pt x="1185662" y="35298"/>
                  </a:lnTo>
                  <a:lnTo>
                    <a:pt x="1176680" y="25370"/>
                  </a:lnTo>
                  <a:lnTo>
                    <a:pt x="1185662" y="8825"/>
                  </a:lnTo>
                  <a:lnTo>
                    <a:pt x="1203627" y="2206"/>
                  </a:lnTo>
                  <a:lnTo>
                    <a:pt x="1448394" y="5515"/>
                  </a:lnTo>
                  <a:lnTo>
                    <a:pt x="1621303" y="15443"/>
                  </a:lnTo>
                  <a:lnTo>
                    <a:pt x="1794213" y="31989"/>
                  </a:lnTo>
                  <a:lnTo>
                    <a:pt x="1940175" y="52947"/>
                  </a:lnTo>
                  <a:lnTo>
                    <a:pt x="2081646" y="79420"/>
                  </a:lnTo>
                  <a:lnTo>
                    <a:pt x="2234345" y="121337"/>
                  </a:lnTo>
                  <a:lnTo>
                    <a:pt x="2339887" y="166562"/>
                  </a:lnTo>
                  <a:lnTo>
                    <a:pt x="2411745" y="217303"/>
                  </a:lnTo>
                  <a:lnTo>
                    <a:pt x="2440937" y="273559"/>
                  </a:lnTo>
                  <a:lnTo>
                    <a:pt x="2438692" y="301136"/>
                  </a:lnTo>
                  <a:lnTo>
                    <a:pt x="2425219" y="329815"/>
                  </a:lnTo>
                  <a:lnTo>
                    <a:pt x="2369079" y="379453"/>
                  </a:lnTo>
                  <a:lnTo>
                    <a:pt x="2268028" y="426885"/>
                  </a:lnTo>
                  <a:lnTo>
                    <a:pt x="2128803" y="469904"/>
                  </a:lnTo>
                  <a:lnTo>
                    <a:pt x="1946912" y="506305"/>
                  </a:lnTo>
                  <a:lnTo>
                    <a:pt x="1744810" y="533882"/>
                  </a:lnTo>
                  <a:lnTo>
                    <a:pt x="1513516" y="552634"/>
                  </a:lnTo>
                  <a:lnTo>
                    <a:pt x="1279976" y="559252"/>
                  </a:lnTo>
                  <a:lnTo>
                    <a:pt x="1035209" y="557046"/>
                  </a:lnTo>
                  <a:lnTo>
                    <a:pt x="792687" y="542706"/>
                  </a:lnTo>
                  <a:lnTo>
                    <a:pt x="577112" y="519542"/>
                  </a:lnTo>
                  <a:lnTo>
                    <a:pt x="377256" y="484244"/>
                  </a:lnTo>
                  <a:lnTo>
                    <a:pt x="213329" y="441225"/>
                  </a:lnTo>
                  <a:lnTo>
                    <a:pt x="98805" y="392690"/>
                  </a:lnTo>
                  <a:lnTo>
                    <a:pt x="26947" y="340846"/>
                  </a:lnTo>
                  <a:lnTo>
                    <a:pt x="0" y="285693"/>
                  </a:lnTo>
                  <a:lnTo>
                    <a:pt x="2246" y="257013"/>
                  </a:lnTo>
                  <a:lnTo>
                    <a:pt x="20210" y="223922"/>
                  </a:lnTo>
                  <a:lnTo>
                    <a:pt x="53894" y="194139"/>
                  </a:lnTo>
                  <a:lnTo>
                    <a:pt x="96560" y="166562"/>
                  </a:lnTo>
                  <a:lnTo>
                    <a:pt x="157190" y="138986"/>
                  </a:lnTo>
                  <a:lnTo>
                    <a:pt x="233540" y="112512"/>
                  </a:lnTo>
                  <a:lnTo>
                    <a:pt x="408694" y="69493"/>
                  </a:lnTo>
                  <a:lnTo>
                    <a:pt x="552411" y="44122"/>
                  </a:lnTo>
                  <a:lnTo>
                    <a:pt x="711847" y="25370"/>
                  </a:lnTo>
                  <a:lnTo>
                    <a:pt x="884756" y="11031"/>
                  </a:lnTo>
                  <a:lnTo>
                    <a:pt x="1057665" y="3309"/>
                  </a:lnTo>
                  <a:lnTo>
                    <a:pt x="1210364" y="0"/>
                  </a:lnTo>
                  <a:lnTo>
                    <a:pt x="1244047" y="3309"/>
                  </a:lnTo>
                  <a:lnTo>
                    <a:pt x="1259766" y="11031"/>
                  </a:lnTo>
                  <a:lnTo>
                    <a:pt x="1264257" y="27577"/>
                  </a:lnTo>
                  <a:lnTo>
                    <a:pt x="1244047" y="40813"/>
                  </a:lnTo>
                  <a:lnTo>
                    <a:pt x="1221592" y="44122"/>
                  </a:lnTo>
                </a:path>
              </a:pathLst>
            </a:custGeom>
            <a:solidFill>
              <a:srgbClr val="961A4B"/>
            </a:solidFill>
          </p:spPr>
          <p:txBody>
            <a:bodyPr/>
            <a:lstStyle/>
            <a:p>
              <a:endParaRPr lang="en-US"/>
            </a:p>
          </p:txBody>
        </p:sp>
        <p:sp>
          <p:nvSpPr>
            <p:cNvPr id="20" name="TextBox 20"/>
            <p:cNvSpPr txBox="1"/>
            <p:nvPr/>
          </p:nvSpPr>
          <p:spPr>
            <a:xfrm>
              <a:off x="222312" y="29485"/>
              <a:ext cx="1926701" cy="439317"/>
            </a:xfrm>
            <a:prstGeom prst="rect">
              <a:avLst/>
            </a:prstGeom>
          </p:spPr>
          <p:txBody>
            <a:bodyPr lIns="63158" tIns="63158" rIns="63158" bIns="63158" rtlCol="0" anchor="ctr"/>
            <a:lstStyle/>
            <a:p>
              <a:pPr algn="ctr">
                <a:lnSpc>
                  <a:spcPts val="960"/>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sp>
        <p:nvSpPr>
          <p:cNvPr id="4" name="Freeform 4"/>
          <p:cNvSpPr/>
          <p:nvPr/>
        </p:nvSpPr>
        <p:spPr>
          <a:xfrm>
            <a:off x="4007151" y="2360394"/>
            <a:ext cx="9543044" cy="4445420"/>
          </a:xfrm>
          <a:custGeom>
            <a:avLst/>
            <a:gdLst/>
            <a:ahLst/>
            <a:cxnLst/>
            <a:rect l="l" t="t" r="r" b="b"/>
            <a:pathLst>
              <a:path w="9543044" h="4445420">
                <a:moveTo>
                  <a:pt x="0" y="0"/>
                </a:moveTo>
                <a:lnTo>
                  <a:pt x="9543044" y="0"/>
                </a:lnTo>
                <a:lnTo>
                  <a:pt x="9543044" y="4445420"/>
                </a:lnTo>
                <a:lnTo>
                  <a:pt x="0" y="444542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3660911" y="1233938"/>
            <a:ext cx="12772251"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 - FCCLA</a:t>
            </a:r>
          </a:p>
        </p:txBody>
      </p:sp>
      <p:sp>
        <p:nvSpPr>
          <p:cNvPr id="6" name="TextBox 6"/>
          <p:cNvSpPr txBox="1"/>
          <p:nvPr/>
        </p:nvSpPr>
        <p:spPr>
          <a:xfrm>
            <a:off x="1731834" y="7343166"/>
            <a:ext cx="14824333" cy="100266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4" tooltip="https://www.azfccla.org"/>
              </a:rPr>
              <a:t>The FCCLA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Start on the home page, click on the  “Annual CTSO Submission Form”</a:t>
            </a:r>
          </a:p>
        </p:txBody>
      </p:sp>
      <p:grpSp>
        <p:nvGrpSpPr>
          <p:cNvPr id="7" name="Group 7"/>
          <p:cNvGrpSpPr/>
          <p:nvPr/>
        </p:nvGrpSpPr>
        <p:grpSpPr>
          <a:xfrm>
            <a:off x="5021322" y="5975296"/>
            <a:ext cx="2276043" cy="521473"/>
            <a:chOff x="-20320" y="-25400"/>
            <a:chExt cx="2440938" cy="559252"/>
          </a:xfrm>
        </p:grpSpPr>
        <p:sp>
          <p:nvSpPr>
            <p:cNvPr id="8" name="Freeform 8"/>
            <p:cNvSpPr/>
            <p:nvPr/>
          </p:nvSpPr>
          <p:spPr>
            <a:xfrm>
              <a:off x="35929" y="22061"/>
              <a:ext cx="2369079" cy="516233"/>
            </a:xfrm>
            <a:custGeom>
              <a:avLst/>
              <a:gdLst/>
              <a:ahLst/>
              <a:cxnLst/>
              <a:rect l="l" t="t" r="r" b="b"/>
              <a:pathLst>
                <a:path w="2369079" h="516233">
                  <a:moveTo>
                    <a:pt x="1185663" y="0"/>
                  </a:moveTo>
                  <a:cubicBezTo>
                    <a:pt x="529955" y="0"/>
                    <a:pt x="0" y="115822"/>
                    <a:pt x="0" y="258117"/>
                  </a:cubicBezTo>
                  <a:cubicBezTo>
                    <a:pt x="0" y="400412"/>
                    <a:pt x="529955" y="516233"/>
                    <a:pt x="1185663" y="516233"/>
                  </a:cubicBezTo>
                  <a:cubicBezTo>
                    <a:pt x="1839124" y="516233"/>
                    <a:pt x="2369079" y="400412"/>
                    <a:pt x="2369079" y="258117"/>
                  </a:cubicBezTo>
                  <a:cubicBezTo>
                    <a:pt x="2369079" y="115822"/>
                    <a:pt x="1839124" y="0"/>
                    <a:pt x="1185663" y="0"/>
                  </a:cubicBezTo>
                  <a:close/>
                </a:path>
              </a:pathLst>
            </a:custGeom>
            <a:solidFill>
              <a:srgbClr val="000000">
                <a:alpha val="0"/>
              </a:srgbClr>
            </a:solidFill>
            <a:ln cap="sq">
              <a:noFill/>
              <a:prstDash val="solid"/>
              <a:miter/>
            </a:ln>
          </p:spPr>
          <p:txBody>
            <a:bodyPr/>
            <a:lstStyle/>
            <a:p>
              <a:endParaRPr lang="en-US"/>
            </a:p>
          </p:txBody>
        </p:sp>
        <p:sp>
          <p:nvSpPr>
            <p:cNvPr id="9" name="Freeform 9"/>
            <p:cNvSpPr/>
            <p:nvPr/>
          </p:nvSpPr>
          <p:spPr>
            <a:xfrm>
              <a:off x="0" y="0"/>
              <a:ext cx="2440937" cy="559252"/>
            </a:xfrm>
            <a:custGeom>
              <a:avLst/>
              <a:gdLst/>
              <a:ahLst/>
              <a:cxnLst/>
              <a:rect l="l" t="t" r="r" b="b"/>
              <a:pathLst>
                <a:path w="2440937" h="559252">
                  <a:moveTo>
                    <a:pt x="1221592" y="44122"/>
                  </a:moveTo>
                  <a:lnTo>
                    <a:pt x="884756" y="55153"/>
                  </a:lnTo>
                  <a:lnTo>
                    <a:pt x="723074" y="68390"/>
                  </a:lnTo>
                  <a:lnTo>
                    <a:pt x="577112" y="87142"/>
                  </a:lnTo>
                  <a:lnTo>
                    <a:pt x="444623" y="109203"/>
                  </a:lnTo>
                  <a:lnTo>
                    <a:pt x="327854" y="136780"/>
                  </a:lnTo>
                  <a:lnTo>
                    <a:pt x="231294" y="167665"/>
                  </a:lnTo>
                  <a:lnTo>
                    <a:pt x="161681" y="197448"/>
                  </a:lnTo>
                  <a:lnTo>
                    <a:pt x="114524" y="230540"/>
                  </a:lnTo>
                  <a:lnTo>
                    <a:pt x="89823" y="262529"/>
                  </a:lnTo>
                  <a:lnTo>
                    <a:pt x="96560" y="302239"/>
                  </a:lnTo>
                  <a:lnTo>
                    <a:pt x="121261" y="334228"/>
                  </a:lnTo>
                  <a:lnTo>
                    <a:pt x="170664" y="366217"/>
                  </a:lnTo>
                  <a:lnTo>
                    <a:pt x="249259" y="399308"/>
                  </a:lnTo>
                  <a:lnTo>
                    <a:pt x="350309" y="429091"/>
                  </a:lnTo>
                  <a:lnTo>
                    <a:pt x="467079" y="454461"/>
                  </a:lnTo>
                  <a:lnTo>
                    <a:pt x="691636" y="487553"/>
                  </a:lnTo>
                  <a:lnTo>
                    <a:pt x="954368" y="509615"/>
                  </a:lnTo>
                  <a:lnTo>
                    <a:pt x="1235065" y="516233"/>
                  </a:lnTo>
                  <a:lnTo>
                    <a:pt x="1502288" y="508511"/>
                  </a:lnTo>
                  <a:lnTo>
                    <a:pt x="1767266" y="486450"/>
                  </a:lnTo>
                  <a:lnTo>
                    <a:pt x="1989577" y="452255"/>
                  </a:lnTo>
                  <a:lnTo>
                    <a:pt x="2166978" y="408133"/>
                  </a:lnTo>
                  <a:lnTo>
                    <a:pt x="2232099" y="384969"/>
                  </a:lnTo>
                  <a:lnTo>
                    <a:pt x="2290484" y="356289"/>
                  </a:lnTo>
                  <a:lnTo>
                    <a:pt x="2324168" y="333125"/>
                  </a:lnTo>
                  <a:lnTo>
                    <a:pt x="2346623" y="306651"/>
                  </a:lnTo>
                  <a:lnTo>
                    <a:pt x="2353360" y="283487"/>
                  </a:lnTo>
                  <a:lnTo>
                    <a:pt x="2344378" y="255910"/>
                  </a:lnTo>
                  <a:lnTo>
                    <a:pt x="2324168" y="228334"/>
                  </a:lnTo>
                  <a:lnTo>
                    <a:pt x="2290484" y="205170"/>
                  </a:lnTo>
                  <a:lnTo>
                    <a:pt x="2178206" y="155532"/>
                  </a:lnTo>
                  <a:lnTo>
                    <a:pt x="2003051" y="111409"/>
                  </a:lnTo>
                  <a:lnTo>
                    <a:pt x="1769511" y="75008"/>
                  </a:lnTo>
                  <a:lnTo>
                    <a:pt x="1515762" y="52947"/>
                  </a:lnTo>
                  <a:lnTo>
                    <a:pt x="1201381" y="41916"/>
                  </a:lnTo>
                  <a:lnTo>
                    <a:pt x="1183417" y="34195"/>
                  </a:lnTo>
                  <a:lnTo>
                    <a:pt x="1176680" y="17649"/>
                  </a:lnTo>
                  <a:lnTo>
                    <a:pt x="1187908" y="7721"/>
                  </a:lnTo>
                  <a:lnTo>
                    <a:pt x="1217100" y="0"/>
                  </a:lnTo>
                  <a:lnTo>
                    <a:pt x="1250784" y="5515"/>
                  </a:lnTo>
                  <a:lnTo>
                    <a:pt x="1264257" y="14340"/>
                  </a:lnTo>
                  <a:lnTo>
                    <a:pt x="1266503" y="25370"/>
                  </a:lnTo>
                  <a:lnTo>
                    <a:pt x="1248538" y="39710"/>
                  </a:lnTo>
                  <a:lnTo>
                    <a:pt x="1214855" y="44122"/>
                  </a:lnTo>
                  <a:lnTo>
                    <a:pt x="1185662" y="35298"/>
                  </a:lnTo>
                  <a:lnTo>
                    <a:pt x="1176680" y="25370"/>
                  </a:lnTo>
                  <a:lnTo>
                    <a:pt x="1185662" y="8825"/>
                  </a:lnTo>
                  <a:lnTo>
                    <a:pt x="1203627" y="2206"/>
                  </a:lnTo>
                  <a:lnTo>
                    <a:pt x="1448394" y="5515"/>
                  </a:lnTo>
                  <a:lnTo>
                    <a:pt x="1621303" y="15443"/>
                  </a:lnTo>
                  <a:lnTo>
                    <a:pt x="1794213" y="31989"/>
                  </a:lnTo>
                  <a:lnTo>
                    <a:pt x="1940175" y="52947"/>
                  </a:lnTo>
                  <a:lnTo>
                    <a:pt x="2081646" y="79420"/>
                  </a:lnTo>
                  <a:lnTo>
                    <a:pt x="2234345" y="121337"/>
                  </a:lnTo>
                  <a:lnTo>
                    <a:pt x="2339887" y="166562"/>
                  </a:lnTo>
                  <a:lnTo>
                    <a:pt x="2411745" y="217303"/>
                  </a:lnTo>
                  <a:lnTo>
                    <a:pt x="2440937" y="273559"/>
                  </a:lnTo>
                  <a:lnTo>
                    <a:pt x="2438692" y="301136"/>
                  </a:lnTo>
                  <a:lnTo>
                    <a:pt x="2425219" y="329815"/>
                  </a:lnTo>
                  <a:lnTo>
                    <a:pt x="2369079" y="379453"/>
                  </a:lnTo>
                  <a:lnTo>
                    <a:pt x="2268028" y="426885"/>
                  </a:lnTo>
                  <a:lnTo>
                    <a:pt x="2128803" y="469904"/>
                  </a:lnTo>
                  <a:lnTo>
                    <a:pt x="1946912" y="506305"/>
                  </a:lnTo>
                  <a:lnTo>
                    <a:pt x="1744810" y="533882"/>
                  </a:lnTo>
                  <a:lnTo>
                    <a:pt x="1513516" y="552634"/>
                  </a:lnTo>
                  <a:lnTo>
                    <a:pt x="1279976" y="559252"/>
                  </a:lnTo>
                  <a:lnTo>
                    <a:pt x="1035209" y="557046"/>
                  </a:lnTo>
                  <a:lnTo>
                    <a:pt x="792687" y="542706"/>
                  </a:lnTo>
                  <a:lnTo>
                    <a:pt x="577112" y="519542"/>
                  </a:lnTo>
                  <a:lnTo>
                    <a:pt x="377256" y="484244"/>
                  </a:lnTo>
                  <a:lnTo>
                    <a:pt x="213329" y="441225"/>
                  </a:lnTo>
                  <a:lnTo>
                    <a:pt x="98805" y="392690"/>
                  </a:lnTo>
                  <a:lnTo>
                    <a:pt x="26947" y="340846"/>
                  </a:lnTo>
                  <a:lnTo>
                    <a:pt x="0" y="285693"/>
                  </a:lnTo>
                  <a:lnTo>
                    <a:pt x="2246" y="257013"/>
                  </a:lnTo>
                  <a:lnTo>
                    <a:pt x="20210" y="223922"/>
                  </a:lnTo>
                  <a:lnTo>
                    <a:pt x="53894" y="194139"/>
                  </a:lnTo>
                  <a:lnTo>
                    <a:pt x="96560" y="166562"/>
                  </a:lnTo>
                  <a:lnTo>
                    <a:pt x="157190" y="138986"/>
                  </a:lnTo>
                  <a:lnTo>
                    <a:pt x="233540" y="112512"/>
                  </a:lnTo>
                  <a:lnTo>
                    <a:pt x="408694" y="69493"/>
                  </a:lnTo>
                  <a:lnTo>
                    <a:pt x="552411" y="44122"/>
                  </a:lnTo>
                  <a:lnTo>
                    <a:pt x="711847" y="25370"/>
                  </a:lnTo>
                  <a:lnTo>
                    <a:pt x="884756" y="11031"/>
                  </a:lnTo>
                  <a:lnTo>
                    <a:pt x="1057665" y="3309"/>
                  </a:lnTo>
                  <a:lnTo>
                    <a:pt x="1210364" y="0"/>
                  </a:lnTo>
                  <a:lnTo>
                    <a:pt x="1244047" y="3309"/>
                  </a:lnTo>
                  <a:lnTo>
                    <a:pt x="1259766" y="11031"/>
                  </a:lnTo>
                  <a:lnTo>
                    <a:pt x="1264257" y="27577"/>
                  </a:lnTo>
                  <a:lnTo>
                    <a:pt x="1244047" y="40813"/>
                  </a:lnTo>
                  <a:lnTo>
                    <a:pt x="1221592" y="44122"/>
                  </a:lnTo>
                </a:path>
              </a:pathLst>
            </a:custGeom>
            <a:solidFill>
              <a:srgbClr val="961A4B"/>
            </a:solidFill>
          </p:spPr>
          <p:txBody>
            <a:bodyPr/>
            <a:lstStyle/>
            <a:p>
              <a:endParaRPr lang="en-US"/>
            </a:p>
          </p:txBody>
        </p:sp>
        <p:sp>
          <p:nvSpPr>
            <p:cNvPr id="10" name="TextBox 10"/>
            <p:cNvSpPr txBox="1"/>
            <p:nvPr/>
          </p:nvSpPr>
          <p:spPr>
            <a:xfrm>
              <a:off x="222312" y="29485"/>
              <a:ext cx="1926701" cy="439317"/>
            </a:xfrm>
            <a:prstGeom prst="rect">
              <a:avLst/>
            </a:prstGeom>
          </p:spPr>
          <p:txBody>
            <a:bodyPr lIns="63158" tIns="63158" rIns="63158" bIns="63158" rtlCol="0" anchor="ctr"/>
            <a:lstStyle/>
            <a:p>
              <a:pPr algn="ctr">
                <a:lnSpc>
                  <a:spcPts val="960"/>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07400" y="1048050"/>
            <a:ext cx="15473700" cy="8187900"/>
            <a:chOff x="0" y="0"/>
            <a:chExt cx="20631600" cy="10917200"/>
          </a:xfrm>
        </p:grpSpPr>
        <p:sp>
          <p:nvSpPr>
            <p:cNvPr id="3" name="Freeform 3"/>
            <p:cNvSpPr/>
            <p:nvPr/>
          </p:nvSpPr>
          <p:spPr>
            <a:xfrm>
              <a:off x="0" y="0"/>
              <a:ext cx="20631658" cy="10917174"/>
            </a:xfrm>
            <a:custGeom>
              <a:avLst/>
              <a:gdLst/>
              <a:ahLst/>
              <a:cxnLst/>
              <a:rect l="l" t="t" r="r" b="b"/>
              <a:pathLst>
                <a:path w="20631658" h="10917174">
                  <a:moveTo>
                    <a:pt x="25400" y="0"/>
                  </a:moveTo>
                  <a:lnTo>
                    <a:pt x="20606258" y="0"/>
                  </a:lnTo>
                  <a:cubicBezTo>
                    <a:pt x="20620228" y="0"/>
                    <a:pt x="20631658" y="11430"/>
                    <a:pt x="20631658" y="25400"/>
                  </a:cubicBezTo>
                  <a:lnTo>
                    <a:pt x="20631658" y="10891774"/>
                  </a:lnTo>
                  <a:cubicBezTo>
                    <a:pt x="20631658" y="10905744"/>
                    <a:pt x="20620228" y="10917174"/>
                    <a:pt x="20606258" y="10917174"/>
                  </a:cubicBezTo>
                  <a:lnTo>
                    <a:pt x="25400" y="10917174"/>
                  </a:lnTo>
                  <a:cubicBezTo>
                    <a:pt x="11430" y="10917174"/>
                    <a:pt x="0" y="10905744"/>
                    <a:pt x="0" y="10891774"/>
                  </a:cubicBezTo>
                  <a:lnTo>
                    <a:pt x="0" y="25400"/>
                  </a:lnTo>
                  <a:cubicBezTo>
                    <a:pt x="0" y="11430"/>
                    <a:pt x="11430" y="0"/>
                    <a:pt x="25400" y="0"/>
                  </a:cubicBezTo>
                  <a:moveTo>
                    <a:pt x="25400" y="50800"/>
                  </a:moveTo>
                  <a:lnTo>
                    <a:pt x="25400" y="25400"/>
                  </a:lnTo>
                  <a:lnTo>
                    <a:pt x="50800" y="25400"/>
                  </a:lnTo>
                  <a:lnTo>
                    <a:pt x="50800" y="10891774"/>
                  </a:lnTo>
                  <a:lnTo>
                    <a:pt x="25400" y="10891774"/>
                  </a:lnTo>
                  <a:lnTo>
                    <a:pt x="25400" y="10866374"/>
                  </a:lnTo>
                  <a:lnTo>
                    <a:pt x="20606258" y="10866374"/>
                  </a:lnTo>
                  <a:lnTo>
                    <a:pt x="20606258" y="10891774"/>
                  </a:lnTo>
                  <a:lnTo>
                    <a:pt x="20580858" y="10891774"/>
                  </a:lnTo>
                  <a:lnTo>
                    <a:pt x="20580858" y="25400"/>
                  </a:lnTo>
                  <a:lnTo>
                    <a:pt x="20606258" y="25400"/>
                  </a:lnTo>
                  <a:lnTo>
                    <a:pt x="20606258" y="50800"/>
                  </a:lnTo>
                  <a:lnTo>
                    <a:pt x="25400" y="50800"/>
                  </a:lnTo>
                  <a:close/>
                </a:path>
              </a:pathLst>
            </a:custGeom>
            <a:solidFill>
              <a:srgbClr val="333333"/>
            </a:solidFill>
          </p:spPr>
          <p:txBody>
            <a:bodyPr/>
            <a:lstStyle/>
            <a:p>
              <a:endParaRPr lang="en-US"/>
            </a:p>
          </p:txBody>
        </p:sp>
      </p:grpSp>
      <p:sp>
        <p:nvSpPr>
          <p:cNvPr id="4" name="Freeform 4"/>
          <p:cNvSpPr/>
          <p:nvPr/>
        </p:nvSpPr>
        <p:spPr>
          <a:xfrm>
            <a:off x="1743442" y="1956017"/>
            <a:ext cx="5667318" cy="3611404"/>
          </a:xfrm>
          <a:custGeom>
            <a:avLst/>
            <a:gdLst/>
            <a:ahLst/>
            <a:cxnLst/>
            <a:rect l="l" t="t" r="r" b="b"/>
            <a:pathLst>
              <a:path w="5667318" h="3611404">
                <a:moveTo>
                  <a:pt x="0" y="0"/>
                </a:moveTo>
                <a:lnTo>
                  <a:pt x="5667318" y="0"/>
                </a:lnTo>
                <a:lnTo>
                  <a:pt x="5667318" y="3611404"/>
                </a:lnTo>
                <a:lnTo>
                  <a:pt x="0" y="3611404"/>
                </a:lnTo>
                <a:lnTo>
                  <a:pt x="0" y="0"/>
                </a:lnTo>
                <a:close/>
              </a:path>
            </a:pathLst>
          </a:custGeom>
          <a:blipFill>
            <a:blip r:embed="rId3"/>
            <a:stretch>
              <a:fillRect/>
            </a:stretch>
          </a:blipFill>
        </p:spPr>
        <p:txBody>
          <a:bodyPr/>
          <a:lstStyle/>
          <a:p>
            <a:endParaRPr lang="en-US"/>
          </a:p>
        </p:txBody>
      </p:sp>
      <p:sp>
        <p:nvSpPr>
          <p:cNvPr id="5" name="Freeform 5"/>
          <p:cNvSpPr/>
          <p:nvPr/>
        </p:nvSpPr>
        <p:spPr>
          <a:xfrm>
            <a:off x="6080850" y="2951578"/>
            <a:ext cx="6126299" cy="3338562"/>
          </a:xfrm>
          <a:custGeom>
            <a:avLst/>
            <a:gdLst/>
            <a:ahLst/>
            <a:cxnLst/>
            <a:rect l="l" t="t" r="r" b="b"/>
            <a:pathLst>
              <a:path w="6126299" h="3338562">
                <a:moveTo>
                  <a:pt x="0" y="0"/>
                </a:moveTo>
                <a:lnTo>
                  <a:pt x="6126300" y="0"/>
                </a:lnTo>
                <a:lnTo>
                  <a:pt x="6126300" y="3338562"/>
                </a:lnTo>
                <a:lnTo>
                  <a:pt x="0" y="3338562"/>
                </a:lnTo>
                <a:lnTo>
                  <a:pt x="0" y="0"/>
                </a:lnTo>
                <a:close/>
              </a:path>
            </a:pathLst>
          </a:custGeom>
          <a:blipFill>
            <a:blip r:embed="rId4"/>
            <a:stretch>
              <a:fillRect l="-4614" r="-8505"/>
            </a:stretch>
          </a:blipFill>
        </p:spPr>
        <p:txBody>
          <a:bodyPr/>
          <a:lstStyle/>
          <a:p>
            <a:endParaRPr lang="en-US"/>
          </a:p>
        </p:txBody>
      </p:sp>
      <p:sp>
        <p:nvSpPr>
          <p:cNvPr id="6" name="Freeform 6"/>
          <p:cNvSpPr/>
          <p:nvPr/>
        </p:nvSpPr>
        <p:spPr>
          <a:xfrm>
            <a:off x="10717481" y="4099406"/>
            <a:ext cx="5638277" cy="3791002"/>
          </a:xfrm>
          <a:custGeom>
            <a:avLst/>
            <a:gdLst/>
            <a:ahLst/>
            <a:cxnLst/>
            <a:rect l="l" t="t" r="r" b="b"/>
            <a:pathLst>
              <a:path w="5638277" h="3791002">
                <a:moveTo>
                  <a:pt x="0" y="0"/>
                </a:moveTo>
                <a:lnTo>
                  <a:pt x="5638277" y="0"/>
                </a:lnTo>
                <a:lnTo>
                  <a:pt x="5638277" y="3791002"/>
                </a:lnTo>
                <a:lnTo>
                  <a:pt x="0" y="3791002"/>
                </a:lnTo>
                <a:lnTo>
                  <a:pt x="0" y="0"/>
                </a:lnTo>
                <a:close/>
              </a:path>
            </a:pathLst>
          </a:custGeom>
          <a:blipFill>
            <a:blip r:embed="rId5"/>
            <a:stretch>
              <a:fillRect l="-451" r="-451" b="-14068"/>
            </a:stretch>
          </a:blipFill>
        </p:spPr>
        <p:txBody>
          <a:bodyPr/>
          <a:lstStyle/>
          <a:p>
            <a:endParaRPr lang="en-US"/>
          </a:p>
        </p:txBody>
      </p:sp>
      <p:sp>
        <p:nvSpPr>
          <p:cNvPr id="7" name="TextBox 7"/>
          <p:cNvSpPr txBox="1"/>
          <p:nvPr/>
        </p:nvSpPr>
        <p:spPr>
          <a:xfrm>
            <a:off x="4180781" y="1048050"/>
            <a:ext cx="12472931" cy="971550"/>
          </a:xfrm>
          <a:prstGeom prst="rect">
            <a:avLst/>
          </a:prstGeom>
        </p:spPr>
        <p:txBody>
          <a:bodyPr lIns="0" tIns="0" rIns="0" bIns="0" rtlCol="0" anchor="t">
            <a:spAutoFit/>
          </a:bodyPr>
          <a:lstStyle/>
          <a:p>
            <a:pPr algn="r">
              <a:lnSpc>
                <a:spcPts val="7680"/>
              </a:lnSpc>
            </a:pPr>
            <a:r>
              <a:rPr lang="en-US" sz="6400" b="1">
                <a:solidFill>
                  <a:srgbClr val="000000"/>
                </a:solidFill>
                <a:latin typeface="Montserrat Bold"/>
                <a:ea typeface="Montserrat Bold"/>
                <a:cs typeface="Montserrat Bold"/>
                <a:sym typeface="Montserrat Bold"/>
              </a:rPr>
              <a:t>Getting to the Form - HOSA</a:t>
            </a:r>
          </a:p>
        </p:txBody>
      </p:sp>
      <p:sp>
        <p:nvSpPr>
          <p:cNvPr id="8" name="TextBox 8"/>
          <p:cNvSpPr txBox="1"/>
          <p:nvPr/>
        </p:nvSpPr>
        <p:spPr>
          <a:xfrm>
            <a:off x="1531425" y="6301067"/>
            <a:ext cx="14824333" cy="2545716"/>
          </a:xfrm>
          <a:prstGeom prst="rect">
            <a:avLst/>
          </a:prstGeom>
        </p:spPr>
        <p:txBody>
          <a:bodyPr lIns="0" tIns="0" rIns="0" bIns="0" rtlCol="0" anchor="t">
            <a:spAutoFit/>
          </a:bodyPr>
          <a:lstStyle/>
          <a:p>
            <a:pPr algn="l">
              <a:lnSpc>
                <a:spcPts val="4059"/>
              </a:lnSpc>
            </a:pPr>
            <a:r>
              <a:rPr lang="en-US" sz="2899">
                <a:solidFill>
                  <a:srgbClr val="000000"/>
                </a:solidFill>
                <a:latin typeface="Montserrat"/>
                <a:ea typeface="Montserrat"/>
                <a:cs typeface="Montserrat"/>
                <a:sym typeface="Montserrat"/>
              </a:rPr>
              <a:t>From </a:t>
            </a:r>
            <a:r>
              <a:rPr lang="en-US" sz="2899" u="sng">
                <a:solidFill>
                  <a:srgbClr val="000000"/>
                </a:solidFill>
                <a:latin typeface="Montserrat"/>
                <a:ea typeface="Montserrat"/>
                <a:cs typeface="Montserrat"/>
                <a:sym typeface="Montserrat"/>
                <a:hlinkClick r:id="rId6" tooltip="https://www.azhosa.org"/>
              </a:rPr>
              <a:t>The HOSA Website</a:t>
            </a:r>
            <a:r>
              <a:rPr lang="en-US" sz="2899">
                <a:solidFill>
                  <a:srgbClr val="000000"/>
                </a:solidFill>
                <a:latin typeface="Montserrat"/>
                <a:ea typeface="Montserrat"/>
                <a:cs typeface="Montserrat"/>
                <a:sym typeface="Montserrat"/>
              </a:rPr>
              <a:t>:</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Start on the home page</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“Advisors”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Click on “Advisor Resources”</a:t>
            </a:r>
          </a:p>
          <a:p>
            <a:pPr marL="626104" lvl="1" indent="-313052" algn="l">
              <a:lnSpc>
                <a:spcPts val="4059"/>
              </a:lnSpc>
              <a:buFont typeface="Arial"/>
              <a:buChar char="•"/>
            </a:pPr>
            <a:r>
              <a:rPr lang="en-US" sz="2899">
                <a:solidFill>
                  <a:srgbClr val="000000"/>
                </a:solidFill>
                <a:latin typeface="Montserrat"/>
                <a:ea typeface="Montserrat"/>
                <a:cs typeface="Montserrat"/>
                <a:sym typeface="Montserrat"/>
              </a:rPr>
              <a:t>Under “Important Links”, click on “Annual Chapter Registration Information”</a:t>
            </a:r>
          </a:p>
        </p:txBody>
      </p:sp>
      <p:grpSp>
        <p:nvGrpSpPr>
          <p:cNvPr id="9" name="Group 9"/>
          <p:cNvGrpSpPr/>
          <p:nvPr/>
        </p:nvGrpSpPr>
        <p:grpSpPr>
          <a:xfrm>
            <a:off x="4577101" y="2803603"/>
            <a:ext cx="680756" cy="295950"/>
            <a:chOff x="-20320" y="-25400"/>
            <a:chExt cx="730076" cy="317391"/>
          </a:xfrm>
        </p:grpSpPr>
        <p:sp>
          <p:nvSpPr>
            <p:cNvPr id="10" name="Freeform 10"/>
            <p:cNvSpPr/>
            <p:nvPr/>
          </p:nvSpPr>
          <p:spPr>
            <a:xfrm>
              <a:off x="10746" y="12520"/>
              <a:ext cx="708583" cy="292977"/>
            </a:xfrm>
            <a:custGeom>
              <a:avLst/>
              <a:gdLst/>
              <a:ahLst/>
              <a:cxnLst/>
              <a:rect l="l" t="t" r="r" b="b"/>
              <a:pathLst>
                <a:path w="708583" h="292977">
                  <a:moveTo>
                    <a:pt x="354628" y="0"/>
                  </a:moveTo>
                  <a:cubicBezTo>
                    <a:pt x="158508" y="0"/>
                    <a:pt x="0" y="65732"/>
                    <a:pt x="0" y="146489"/>
                  </a:cubicBezTo>
                  <a:cubicBezTo>
                    <a:pt x="0" y="227245"/>
                    <a:pt x="158508" y="292977"/>
                    <a:pt x="354628" y="292977"/>
                  </a:cubicBezTo>
                  <a:cubicBezTo>
                    <a:pt x="550076" y="292977"/>
                    <a:pt x="708583" y="227245"/>
                    <a:pt x="708583" y="146489"/>
                  </a:cubicBezTo>
                  <a:cubicBezTo>
                    <a:pt x="708583" y="65732"/>
                    <a:pt x="550076" y="0"/>
                    <a:pt x="354628" y="0"/>
                  </a:cubicBezTo>
                  <a:close/>
                </a:path>
              </a:pathLst>
            </a:custGeom>
            <a:solidFill>
              <a:srgbClr val="000000">
                <a:alpha val="0"/>
              </a:srgbClr>
            </a:solidFill>
            <a:ln cap="sq">
              <a:noFill/>
              <a:prstDash val="solid"/>
              <a:miter/>
            </a:ln>
          </p:spPr>
          <p:txBody>
            <a:bodyPr/>
            <a:lstStyle/>
            <a:p>
              <a:endParaRPr lang="en-US"/>
            </a:p>
          </p:txBody>
        </p:sp>
        <p:sp>
          <p:nvSpPr>
            <p:cNvPr id="11" name="Freeform 11"/>
            <p:cNvSpPr/>
            <p:nvPr/>
          </p:nvSpPr>
          <p:spPr>
            <a:xfrm>
              <a:off x="0" y="0"/>
              <a:ext cx="730076" cy="317391"/>
            </a:xfrm>
            <a:custGeom>
              <a:avLst/>
              <a:gdLst/>
              <a:ahLst/>
              <a:cxnLst/>
              <a:rect l="l" t="t" r="r" b="b"/>
              <a:pathLst>
                <a:path w="730076" h="317391">
                  <a:moveTo>
                    <a:pt x="365374" y="25041"/>
                  </a:moveTo>
                  <a:lnTo>
                    <a:pt x="264627" y="31301"/>
                  </a:lnTo>
                  <a:lnTo>
                    <a:pt x="216269" y="38813"/>
                  </a:lnTo>
                  <a:lnTo>
                    <a:pt x="172612" y="49455"/>
                  </a:lnTo>
                  <a:lnTo>
                    <a:pt x="132985" y="61976"/>
                  </a:lnTo>
                  <a:lnTo>
                    <a:pt x="98060" y="77626"/>
                  </a:lnTo>
                  <a:lnTo>
                    <a:pt x="69179" y="95155"/>
                  </a:lnTo>
                  <a:lnTo>
                    <a:pt x="48358" y="112057"/>
                  </a:lnTo>
                  <a:lnTo>
                    <a:pt x="34254" y="130838"/>
                  </a:lnTo>
                  <a:lnTo>
                    <a:pt x="26866" y="148992"/>
                  </a:lnTo>
                  <a:lnTo>
                    <a:pt x="28881" y="171529"/>
                  </a:lnTo>
                  <a:lnTo>
                    <a:pt x="36269" y="189684"/>
                  </a:lnTo>
                  <a:lnTo>
                    <a:pt x="51045" y="207838"/>
                  </a:lnTo>
                  <a:lnTo>
                    <a:pt x="74552" y="226619"/>
                  </a:lnTo>
                  <a:lnTo>
                    <a:pt x="104776" y="243521"/>
                  </a:lnTo>
                  <a:lnTo>
                    <a:pt x="139702" y="257920"/>
                  </a:lnTo>
                  <a:lnTo>
                    <a:pt x="206866" y="276700"/>
                  </a:lnTo>
                  <a:lnTo>
                    <a:pt x="285448" y="289220"/>
                  </a:lnTo>
                  <a:lnTo>
                    <a:pt x="369404" y="292976"/>
                  </a:lnTo>
                  <a:lnTo>
                    <a:pt x="449329" y="288594"/>
                  </a:lnTo>
                  <a:lnTo>
                    <a:pt x="528583" y="276074"/>
                  </a:lnTo>
                  <a:lnTo>
                    <a:pt x="595075" y="256667"/>
                  </a:lnTo>
                  <a:lnTo>
                    <a:pt x="648135" y="231627"/>
                  </a:lnTo>
                  <a:lnTo>
                    <a:pt x="667613" y="218480"/>
                  </a:lnTo>
                  <a:lnTo>
                    <a:pt x="685076" y="202204"/>
                  </a:lnTo>
                  <a:lnTo>
                    <a:pt x="695150" y="189058"/>
                  </a:lnTo>
                  <a:lnTo>
                    <a:pt x="701867" y="174033"/>
                  </a:lnTo>
                  <a:lnTo>
                    <a:pt x="703882" y="160887"/>
                  </a:lnTo>
                  <a:lnTo>
                    <a:pt x="701195" y="145236"/>
                  </a:lnTo>
                  <a:lnTo>
                    <a:pt x="695150" y="129586"/>
                  </a:lnTo>
                  <a:lnTo>
                    <a:pt x="685076" y="116439"/>
                  </a:lnTo>
                  <a:lnTo>
                    <a:pt x="651494" y="88269"/>
                  </a:lnTo>
                  <a:lnTo>
                    <a:pt x="599105" y="63228"/>
                  </a:lnTo>
                  <a:lnTo>
                    <a:pt x="529254" y="42569"/>
                  </a:lnTo>
                  <a:lnTo>
                    <a:pt x="453359" y="30049"/>
                  </a:lnTo>
                  <a:lnTo>
                    <a:pt x="359329" y="23789"/>
                  </a:lnTo>
                  <a:lnTo>
                    <a:pt x="353956" y="19407"/>
                  </a:lnTo>
                  <a:lnTo>
                    <a:pt x="351941" y="10016"/>
                  </a:lnTo>
                  <a:lnTo>
                    <a:pt x="355299" y="4382"/>
                  </a:lnTo>
                  <a:lnTo>
                    <a:pt x="364030" y="0"/>
                  </a:lnTo>
                  <a:lnTo>
                    <a:pt x="374105" y="3130"/>
                  </a:lnTo>
                  <a:lnTo>
                    <a:pt x="378135" y="8138"/>
                  </a:lnTo>
                  <a:lnTo>
                    <a:pt x="378807" y="14398"/>
                  </a:lnTo>
                  <a:lnTo>
                    <a:pt x="373433" y="22537"/>
                  </a:lnTo>
                  <a:lnTo>
                    <a:pt x="363359" y="25041"/>
                  </a:lnTo>
                  <a:lnTo>
                    <a:pt x="354627" y="20033"/>
                  </a:lnTo>
                  <a:lnTo>
                    <a:pt x="351941" y="14398"/>
                  </a:lnTo>
                  <a:lnTo>
                    <a:pt x="354627" y="5008"/>
                  </a:lnTo>
                  <a:lnTo>
                    <a:pt x="360001" y="1252"/>
                  </a:lnTo>
                  <a:lnTo>
                    <a:pt x="433210" y="3130"/>
                  </a:lnTo>
                  <a:lnTo>
                    <a:pt x="484926" y="8764"/>
                  </a:lnTo>
                  <a:lnTo>
                    <a:pt x="536643" y="18155"/>
                  </a:lnTo>
                  <a:lnTo>
                    <a:pt x="580299" y="30049"/>
                  </a:lnTo>
                  <a:lnTo>
                    <a:pt x="622613" y="45073"/>
                  </a:lnTo>
                  <a:lnTo>
                    <a:pt x="668285" y="68862"/>
                  </a:lnTo>
                  <a:lnTo>
                    <a:pt x="699852" y="94529"/>
                  </a:lnTo>
                  <a:lnTo>
                    <a:pt x="721344" y="123326"/>
                  </a:lnTo>
                  <a:lnTo>
                    <a:pt x="730076" y="155253"/>
                  </a:lnTo>
                  <a:lnTo>
                    <a:pt x="729404" y="170903"/>
                  </a:lnTo>
                  <a:lnTo>
                    <a:pt x="725374" y="187179"/>
                  </a:lnTo>
                  <a:lnTo>
                    <a:pt x="708583" y="215350"/>
                  </a:lnTo>
                  <a:lnTo>
                    <a:pt x="678359" y="242269"/>
                  </a:lnTo>
                  <a:lnTo>
                    <a:pt x="636717" y="266684"/>
                  </a:lnTo>
                  <a:lnTo>
                    <a:pt x="582314" y="287342"/>
                  </a:lnTo>
                  <a:lnTo>
                    <a:pt x="521866" y="302993"/>
                  </a:lnTo>
                  <a:lnTo>
                    <a:pt x="452687" y="313635"/>
                  </a:lnTo>
                  <a:lnTo>
                    <a:pt x="382836" y="317391"/>
                  </a:lnTo>
                  <a:lnTo>
                    <a:pt x="309627" y="316139"/>
                  </a:lnTo>
                  <a:lnTo>
                    <a:pt x="237090" y="308001"/>
                  </a:lnTo>
                  <a:lnTo>
                    <a:pt x="172612" y="294855"/>
                  </a:lnTo>
                  <a:lnTo>
                    <a:pt x="112836" y="274822"/>
                  </a:lnTo>
                  <a:lnTo>
                    <a:pt x="63806" y="250407"/>
                  </a:lnTo>
                  <a:lnTo>
                    <a:pt x="29552" y="222862"/>
                  </a:lnTo>
                  <a:lnTo>
                    <a:pt x="8060" y="193440"/>
                  </a:lnTo>
                  <a:lnTo>
                    <a:pt x="0" y="162139"/>
                  </a:lnTo>
                  <a:lnTo>
                    <a:pt x="672" y="145862"/>
                  </a:lnTo>
                  <a:lnTo>
                    <a:pt x="6045" y="127082"/>
                  </a:lnTo>
                  <a:lnTo>
                    <a:pt x="16119" y="110179"/>
                  </a:lnTo>
                  <a:lnTo>
                    <a:pt x="28881" y="94529"/>
                  </a:lnTo>
                  <a:lnTo>
                    <a:pt x="47015" y="78878"/>
                  </a:lnTo>
                  <a:lnTo>
                    <a:pt x="69851" y="63854"/>
                  </a:lnTo>
                  <a:lnTo>
                    <a:pt x="122239" y="39439"/>
                  </a:lnTo>
                  <a:lnTo>
                    <a:pt x="165224" y="25041"/>
                  </a:lnTo>
                  <a:lnTo>
                    <a:pt x="212911" y="14398"/>
                  </a:lnTo>
                  <a:lnTo>
                    <a:pt x="264627" y="6260"/>
                  </a:lnTo>
                  <a:lnTo>
                    <a:pt x="316344" y="1878"/>
                  </a:lnTo>
                  <a:lnTo>
                    <a:pt x="362015" y="0"/>
                  </a:lnTo>
                  <a:lnTo>
                    <a:pt x="372090" y="1878"/>
                  </a:lnTo>
                  <a:lnTo>
                    <a:pt x="376792" y="6260"/>
                  </a:lnTo>
                  <a:lnTo>
                    <a:pt x="378135" y="15650"/>
                  </a:lnTo>
                  <a:lnTo>
                    <a:pt x="372090" y="23163"/>
                  </a:lnTo>
                  <a:lnTo>
                    <a:pt x="365374" y="25041"/>
                  </a:lnTo>
                </a:path>
              </a:pathLst>
            </a:custGeom>
            <a:solidFill>
              <a:srgbClr val="961A4B"/>
            </a:solidFill>
          </p:spPr>
          <p:txBody>
            <a:bodyPr/>
            <a:lstStyle/>
            <a:p>
              <a:endParaRPr lang="en-US"/>
            </a:p>
          </p:txBody>
        </p:sp>
        <p:sp>
          <p:nvSpPr>
            <p:cNvPr id="12" name="TextBox 12"/>
            <p:cNvSpPr txBox="1"/>
            <p:nvPr/>
          </p:nvSpPr>
          <p:spPr>
            <a:xfrm>
              <a:off x="66493" y="8495"/>
              <a:ext cx="576270" cy="257563"/>
            </a:xfrm>
            <a:prstGeom prst="rect">
              <a:avLst/>
            </a:prstGeom>
          </p:spPr>
          <p:txBody>
            <a:bodyPr lIns="63158" tIns="63158" rIns="63158" bIns="63158" rtlCol="0" anchor="ctr"/>
            <a:lstStyle/>
            <a:p>
              <a:pPr algn="ctr">
                <a:lnSpc>
                  <a:spcPts val="960"/>
                </a:lnSpc>
              </a:pPr>
              <a:endParaRPr/>
            </a:p>
          </p:txBody>
        </p:sp>
      </p:grpSp>
      <p:grpSp>
        <p:nvGrpSpPr>
          <p:cNvPr id="13" name="Group 13"/>
          <p:cNvGrpSpPr/>
          <p:nvPr/>
        </p:nvGrpSpPr>
        <p:grpSpPr>
          <a:xfrm>
            <a:off x="9244690" y="4210598"/>
            <a:ext cx="951822" cy="315739"/>
            <a:chOff x="-20320" y="-25400"/>
            <a:chExt cx="730076" cy="242181"/>
          </a:xfrm>
        </p:grpSpPr>
        <p:sp>
          <p:nvSpPr>
            <p:cNvPr id="14" name="Freeform 14"/>
            <p:cNvSpPr/>
            <p:nvPr/>
          </p:nvSpPr>
          <p:spPr>
            <a:xfrm>
              <a:off x="10746" y="9554"/>
              <a:ext cx="708583" cy="223552"/>
            </a:xfrm>
            <a:custGeom>
              <a:avLst/>
              <a:gdLst/>
              <a:ahLst/>
              <a:cxnLst/>
              <a:rect l="l" t="t" r="r" b="b"/>
              <a:pathLst>
                <a:path w="708583" h="223552">
                  <a:moveTo>
                    <a:pt x="354628" y="0"/>
                  </a:moveTo>
                  <a:cubicBezTo>
                    <a:pt x="158508" y="0"/>
                    <a:pt x="0" y="50155"/>
                    <a:pt x="0" y="111776"/>
                  </a:cubicBezTo>
                  <a:cubicBezTo>
                    <a:pt x="0" y="173396"/>
                    <a:pt x="158508" y="223552"/>
                    <a:pt x="354628" y="223552"/>
                  </a:cubicBezTo>
                  <a:cubicBezTo>
                    <a:pt x="550076" y="223552"/>
                    <a:pt x="708583" y="173396"/>
                    <a:pt x="708583" y="111776"/>
                  </a:cubicBezTo>
                  <a:cubicBezTo>
                    <a:pt x="708583" y="50155"/>
                    <a:pt x="550076" y="0"/>
                    <a:pt x="354628" y="0"/>
                  </a:cubicBezTo>
                  <a:close/>
                </a:path>
              </a:pathLst>
            </a:custGeom>
            <a:solidFill>
              <a:srgbClr val="000000">
                <a:alpha val="0"/>
              </a:srgbClr>
            </a:solidFill>
            <a:ln cap="sq">
              <a:noFill/>
              <a:prstDash val="solid"/>
              <a:miter/>
            </a:ln>
          </p:spPr>
          <p:txBody>
            <a:bodyPr/>
            <a:lstStyle/>
            <a:p>
              <a:endParaRPr lang="en-US"/>
            </a:p>
          </p:txBody>
        </p:sp>
        <p:sp>
          <p:nvSpPr>
            <p:cNvPr id="15" name="Freeform 15"/>
            <p:cNvSpPr/>
            <p:nvPr/>
          </p:nvSpPr>
          <p:spPr>
            <a:xfrm>
              <a:off x="0" y="0"/>
              <a:ext cx="730076" cy="242181"/>
            </a:xfrm>
            <a:custGeom>
              <a:avLst/>
              <a:gdLst/>
              <a:ahLst/>
              <a:cxnLst/>
              <a:rect l="l" t="t" r="r" b="b"/>
              <a:pathLst>
                <a:path w="730076" h="242181">
                  <a:moveTo>
                    <a:pt x="365374" y="19107"/>
                  </a:moveTo>
                  <a:lnTo>
                    <a:pt x="264627" y="23884"/>
                  </a:lnTo>
                  <a:lnTo>
                    <a:pt x="216269" y="29616"/>
                  </a:lnTo>
                  <a:lnTo>
                    <a:pt x="172612" y="37736"/>
                  </a:lnTo>
                  <a:lnTo>
                    <a:pt x="132985" y="47290"/>
                  </a:lnTo>
                  <a:lnTo>
                    <a:pt x="98060" y="59232"/>
                  </a:lnTo>
                  <a:lnTo>
                    <a:pt x="69179" y="72607"/>
                  </a:lnTo>
                  <a:lnTo>
                    <a:pt x="48358" y="85504"/>
                  </a:lnTo>
                  <a:lnTo>
                    <a:pt x="34254" y="99834"/>
                  </a:lnTo>
                  <a:lnTo>
                    <a:pt x="26866" y="113687"/>
                  </a:lnTo>
                  <a:lnTo>
                    <a:pt x="28881" y="130883"/>
                  </a:lnTo>
                  <a:lnTo>
                    <a:pt x="36269" y="144736"/>
                  </a:lnTo>
                  <a:lnTo>
                    <a:pt x="51045" y="158588"/>
                  </a:lnTo>
                  <a:lnTo>
                    <a:pt x="74552" y="172919"/>
                  </a:lnTo>
                  <a:lnTo>
                    <a:pt x="104776" y="185816"/>
                  </a:lnTo>
                  <a:lnTo>
                    <a:pt x="139702" y="196802"/>
                  </a:lnTo>
                  <a:lnTo>
                    <a:pt x="206866" y="211133"/>
                  </a:lnTo>
                  <a:lnTo>
                    <a:pt x="285448" y="220686"/>
                  </a:lnTo>
                  <a:lnTo>
                    <a:pt x="369404" y="223552"/>
                  </a:lnTo>
                  <a:lnTo>
                    <a:pt x="449329" y="220208"/>
                  </a:lnTo>
                  <a:lnTo>
                    <a:pt x="528583" y="210655"/>
                  </a:lnTo>
                  <a:lnTo>
                    <a:pt x="595075" y="195847"/>
                  </a:lnTo>
                  <a:lnTo>
                    <a:pt x="648135" y="176740"/>
                  </a:lnTo>
                  <a:lnTo>
                    <a:pt x="667613" y="166709"/>
                  </a:lnTo>
                  <a:lnTo>
                    <a:pt x="685076" y="154289"/>
                  </a:lnTo>
                  <a:lnTo>
                    <a:pt x="695150" y="144258"/>
                  </a:lnTo>
                  <a:lnTo>
                    <a:pt x="701867" y="132794"/>
                  </a:lnTo>
                  <a:lnTo>
                    <a:pt x="703882" y="122763"/>
                  </a:lnTo>
                  <a:lnTo>
                    <a:pt x="701195" y="110821"/>
                  </a:lnTo>
                  <a:lnTo>
                    <a:pt x="695150" y="98879"/>
                  </a:lnTo>
                  <a:lnTo>
                    <a:pt x="685076" y="88848"/>
                  </a:lnTo>
                  <a:lnTo>
                    <a:pt x="651494" y="67352"/>
                  </a:lnTo>
                  <a:lnTo>
                    <a:pt x="599105" y="48245"/>
                  </a:lnTo>
                  <a:lnTo>
                    <a:pt x="529254" y="32482"/>
                  </a:lnTo>
                  <a:lnTo>
                    <a:pt x="453359" y="22928"/>
                  </a:lnTo>
                  <a:lnTo>
                    <a:pt x="359329" y="18152"/>
                  </a:lnTo>
                  <a:lnTo>
                    <a:pt x="353956" y="14808"/>
                  </a:lnTo>
                  <a:lnTo>
                    <a:pt x="351941" y="7643"/>
                  </a:lnTo>
                  <a:lnTo>
                    <a:pt x="355299" y="3344"/>
                  </a:lnTo>
                  <a:lnTo>
                    <a:pt x="364030" y="0"/>
                  </a:lnTo>
                  <a:lnTo>
                    <a:pt x="374105" y="2388"/>
                  </a:lnTo>
                  <a:lnTo>
                    <a:pt x="378135" y="6210"/>
                  </a:lnTo>
                  <a:lnTo>
                    <a:pt x="378807" y="10987"/>
                  </a:lnTo>
                  <a:lnTo>
                    <a:pt x="373433" y="17196"/>
                  </a:lnTo>
                  <a:lnTo>
                    <a:pt x="363359" y="19107"/>
                  </a:lnTo>
                  <a:lnTo>
                    <a:pt x="354627" y="15286"/>
                  </a:lnTo>
                  <a:lnTo>
                    <a:pt x="351941" y="10987"/>
                  </a:lnTo>
                  <a:lnTo>
                    <a:pt x="354627" y="3821"/>
                  </a:lnTo>
                  <a:lnTo>
                    <a:pt x="360001" y="955"/>
                  </a:lnTo>
                  <a:lnTo>
                    <a:pt x="433210" y="2388"/>
                  </a:lnTo>
                  <a:lnTo>
                    <a:pt x="484926" y="6687"/>
                  </a:lnTo>
                  <a:lnTo>
                    <a:pt x="536643" y="13853"/>
                  </a:lnTo>
                  <a:lnTo>
                    <a:pt x="580299" y="22928"/>
                  </a:lnTo>
                  <a:lnTo>
                    <a:pt x="622613" y="34393"/>
                  </a:lnTo>
                  <a:lnTo>
                    <a:pt x="668285" y="52544"/>
                  </a:lnTo>
                  <a:lnTo>
                    <a:pt x="699852" y="72129"/>
                  </a:lnTo>
                  <a:lnTo>
                    <a:pt x="721344" y="94102"/>
                  </a:lnTo>
                  <a:lnTo>
                    <a:pt x="730076" y="118464"/>
                  </a:lnTo>
                  <a:lnTo>
                    <a:pt x="729404" y="130405"/>
                  </a:lnTo>
                  <a:lnTo>
                    <a:pt x="725374" y="142825"/>
                  </a:lnTo>
                  <a:lnTo>
                    <a:pt x="708583" y="164320"/>
                  </a:lnTo>
                  <a:lnTo>
                    <a:pt x="678359" y="184860"/>
                  </a:lnTo>
                  <a:lnTo>
                    <a:pt x="636717" y="203490"/>
                  </a:lnTo>
                  <a:lnTo>
                    <a:pt x="582314" y="219253"/>
                  </a:lnTo>
                  <a:lnTo>
                    <a:pt x="521866" y="231195"/>
                  </a:lnTo>
                  <a:lnTo>
                    <a:pt x="452687" y="239315"/>
                  </a:lnTo>
                  <a:lnTo>
                    <a:pt x="382836" y="242181"/>
                  </a:lnTo>
                  <a:lnTo>
                    <a:pt x="309627" y="241226"/>
                  </a:lnTo>
                  <a:lnTo>
                    <a:pt x="237090" y="235016"/>
                  </a:lnTo>
                  <a:lnTo>
                    <a:pt x="172612" y="224985"/>
                  </a:lnTo>
                  <a:lnTo>
                    <a:pt x="112836" y="209700"/>
                  </a:lnTo>
                  <a:lnTo>
                    <a:pt x="63806" y="191070"/>
                  </a:lnTo>
                  <a:lnTo>
                    <a:pt x="29552" y="170052"/>
                  </a:lnTo>
                  <a:lnTo>
                    <a:pt x="8060" y="147602"/>
                  </a:lnTo>
                  <a:lnTo>
                    <a:pt x="0" y="123718"/>
                  </a:lnTo>
                  <a:lnTo>
                    <a:pt x="672" y="111298"/>
                  </a:lnTo>
                  <a:lnTo>
                    <a:pt x="6045" y="96968"/>
                  </a:lnTo>
                  <a:lnTo>
                    <a:pt x="16119" y="84071"/>
                  </a:lnTo>
                  <a:lnTo>
                    <a:pt x="28881" y="72129"/>
                  </a:lnTo>
                  <a:lnTo>
                    <a:pt x="47015" y="60187"/>
                  </a:lnTo>
                  <a:lnTo>
                    <a:pt x="69851" y="48723"/>
                  </a:lnTo>
                  <a:lnTo>
                    <a:pt x="122239" y="30094"/>
                  </a:lnTo>
                  <a:lnTo>
                    <a:pt x="165224" y="19107"/>
                  </a:lnTo>
                  <a:lnTo>
                    <a:pt x="212911" y="10987"/>
                  </a:lnTo>
                  <a:lnTo>
                    <a:pt x="264627" y="4777"/>
                  </a:lnTo>
                  <a:lnTo>
                    <a:pt x="316344" y="1433"/>
                  </a:lnTo>
                  <a:lnTo>
                    <a:pt x="362015" y="0"/>
                  </a:lnTo>
                  <a:lnTo>
                    <a:pt x="372090" y="1433"/>
                  </a:lnTo>
                  <a:lnTo>
                    <a:pt x="376792" y="4777"/>
                  </a:lnTo>
                  <a:lnTo>
                    <a:pt x="378135" y="11942"/>
                  </a:lnTo>
                  <a:lnTo>
                    <a:pt x="372090" y="17674"/>
                  </a:lnTo>
                  <a:lnTo>
                    <a:pt x="365374" y="19107"/>
                  </a:lnTo>
                </a:path>
              </a:pathLst>
            </a:custGeom>
            <a:solidFill>
              <a:srgbClr val="961A4B"/>
            </a:solidFill>
          </p:spPr>
          <p:txBody>
            <a:bodyPr/>
            <a:lstStyle/>
            <a:p>
              <a:endParaRPr lang="en-US"/>
            </a:p>
          </p:txBody>
        </p:sp>
        <p:sp>
          <p:nvSpPr>
            <p:cNvPr id="16" name="TextBox 16"/>
            <p:cNvSpPr txBox="1"/>
            <p:nvPr/>
          </p:nvSpPr>
          <p:spPr>
            <a:xfrm>
              <a:off x="66493" y="1968"/>
              <a:ext cx="576270" cy="201044"/>
            </a:xfrm>
            <a:prstGeom prst="rect">
              <a:avLst/>
            </a:prstGeom>
          </p:spPr>
          <p:txBody>
            <a:bodyPr lIns="63158" tIns="63158" rIns="63158" bIns="63158" rtlCol="0" anchor="ctr"/>
            <a:lstStyle/>
            <a:p>
              <a:pPr algn="ctr">
                <a:lnSpc>
                  <a:spcPts val="960"/>
                </a:lnSpc>
              </a:pPr>
              <a:endParaRPr/>
            </a:p>
          </p:txBody>
        </p:sp>
      </p:grpSp>
      <p:grpSp>
        <p:nvGrpSpPr>
          <p:cNvPr id="17" name="Group 17"/>
          <p:cNvGrpSpPr/>
          <p:nvPr/>
        </p:nvGrpSpPr>
        <p:grpSpPr>
          <a:xfrm>
            <a:off x="13201022" y="6348692"/>
            <a:ext cx="2569700" cy="265639"/>
            <a:chOff x="-20320" y="-25400"/>
            <a:chExt cx="1971037" cy="203753"/>
          </a:xfrm>
        </p:grpSpPr>
        <p:sp>
          <p:nvSpPr>
            <p:cNvPr id="18" name="Freeform 18"/>
            <p:cNvSpPr/>
            <p:nvPr/>
          </p:nvSpPr>
          <p:spPr>
            <a:xfrm>
              <a:off x="29013" y="8038"/>
              <a:ext cx="1913012" cy="188080"/>
            </a:xfrm>
            <a:custGeom>
              <a:avLst/>
              <a:gdLst/>
              <a:ahLst/>
              <a:cxnLst/>
              <a:rect l="l" t="t" r="r" b="b"/>
              <a:pathLst>
                <a:path w="1913012" h="188080">
                  <a:moveTo>
                    <a:pt x="957412" y="0"/>
                  </a:moveTo>
                  <a:cubicBezTo>
                    <a:pt x="427934" y="0"/>
                    <a:pt x="0" y="42197"/>
                    <a:pt x="0" y="94039"/>
                  </a:cubicBezTo>
                  <a:cubicBezTo>
                    <a:pt x="0" y="145882"/>
                    <a:pt x="427934" y="188079"/>
                    <a:pt x="957412" y="188079"/>
                  </a:cubicBezTo>
                  <a:cubicBezTo>
                    <a:pt x="1485077" y="188079"/>
                    <a:pt x="1913011" y="145882"/>
                    <a:pt x="1913011" y="94039"/>
                  </a:cubicBezTo>
                  <a:cubicBezTo>
                    <a:pt x="1913011" y="42197"/>
                    <a:pt x="1485077" y="0"/>
                    <a:pt x="957412" y="0"/>
                  </a:cubicBezTo>
                  <a:close/>
                </a:path>
              </a:pathLst>
            </a:custGeom>
            <a:solidFill>
              <a:srgbClr val="000000">
                <a:alpha val="0"/>
              </a:srgbClr>
            </a:solidFill>
            <a:ln cap="sq">
              <a:noFill/>
              <a:prstDash val="solid"/>
              <a:miter/>
            </a:ln>
          </p:spPr>
          <p:txBody>
            <a:bodyPr/>
            <a:lstStyle/>
            <a:p>
              <a:endParaRPr lang="en-US"/>
            </a:p>
          </p:txBody>
        </p:sp>
        <p:sp>
          <p:nvSpPr>
            <p:cNvPr id="19" name="Freeform 19"/>
            <p:cNvSpPr/>
            <p:nvPr/>
          </p:nvSpPr>
          <p:spPr>
            <a:xfrm>
              <a:off x="0" y="0"/>
              <a:ext cx="1971037" cy="203753"/>
            </a:xfrm>
            <a:custGeom>
              <a:avLst/>
              <a:gdLst/>
              <a:ahLst/>
              <a:cxnLst/>
              <a:rect l="l" t="t" r="r" b="b"/>
              <a:pathLst>
                <a:path w="1971037" h="203753">
                  <a:moveTo>
                    <a:pt x="986425" y="16075"/>
                  </a:moveTo>
                  <a:lnTo>
                    <a:pt x="714433" y="20094"/>
                  </a:lnTo>
                  <a:lnTo>
                    <a:pt x="583877" y="24917"/>
                  </a:lnTo>
                  <a:lnTo>
                    <a:pt x="466013" y="31749"/>
                  </a:lnTo>
                  <a:lnTo>
                    <a:pt x="359030" y="39786"/>
                  </a:lnTo>
                  <a:lnTo>
                    <a:pt x="264739" y="49833"/>
                  </a:lnTo>
                  <a:lnTo>
                    <a:pt x="186768" y="61086"/>
                  </a:lnTo>
                  <a:lnTo>
                    <a:pt x="130556" y="71936"/>
                  </a:lnTo>
                  <a:lnTo>
                    <a:pt x="92477" y="83993"/>
                  </a:lnTo>
                  <a:lnTo>
                    <a:pt x="72531" y="95647"/>
                  </a:lnTo>
                  <a:lnTo>
                    <a:pt x="77971" y="110115"/>
                  </a:lnTo>
                  <a:lnTo>
                    <a:pt x="97917" y="121770"/>
                  </a:lnTo>
                  <a:lnTo>
                    <a:pt x="137809" y="133424"/>
                  </a:lnTo>
                  <a:lnTo>
                    <a:pt x="201274" y="145480"/>
                  </a:lnTo>
                  <a:lnTo>
                    <a:pt x="282872" y="156331"/>
                  </a:lnTo>
                  <a:lnTo>
                    <a:pt x="377163" y="165574"/>
                  </a:lnTo>
                  <a:lnTo>
                    <a:pt x="558491" y="177631"/>
                  </a:lnTo>
                  <a:lnTo>
                    <a:pt x="770645" y="185668"/>
                  </a:lnTo>
                  <a:lnTo>
                    <a:pt x="997305" y="188080"/>
                  </a:lnTo>
                  <a:lnTo>
                    <a:pt x="1213085" y="185267"/>
                  </a:lnTo>
                  <a:lnTo>
                    <a:pt x="1427052" y="177229"/>
                  </a:lnTo>
                  <a:lnTo>
                    <a:pt x="1606567" y="164771"/>
                  </a:lnTo>
                  <a:lnTo>
                    <a:pt x="1749817" y="148696"/>
                  </a:lnTo>
                  <a:lnTo>
                    <a:pt x="1802402" y="140256"/>
                  </a:lnTo>
                  <a:lnTo>
                    <a:pt x="1849547" y="129807"/>
                  </a:lnTo>
                  <a:lnTo>
                    <a:pt x="1876746" y="121368"/>
                  </a:lnTo>
                  <a:lnTo>
                    <a:pt x="1894879" y="111723"/>
                  </a:lnTo>
                  <a:lnTo>
                    <a:pt x="1900319" y="103283"/>
                  </a:lnTo>
                  <a:lnTo>
                    <a:pt x="1893066" y="93236"/>
                  </a:lnTo>
                  <a:lnTo>
                    <a:pt x="1876746" y="83189"/>
                  </a:lnTo>
                  <a:lnTo>
                    <a:pt x="1849547" y="74750"/>
                  </a:lnTo>
                  <a:lnTo>
                    <a:pt x="1758883" y="56665"/>
                  </a:lnTo>
                  <a:lnTo>
                    <a:pt x="1617447" y="40590"/>
                  </a:lnTo>
                  <a:lnTo>
                    <a:pt x="1428866" y="27328"/>
                  </a:lnTo>
                  <a:lnTo>
                    <a:pt x="1223965" y="19290"/>
                  </a:lnTo>
                  <a:lnTo>
                    <a:pt x="970106" y="15271"/>
                  </a:lnTo>
                  <a:lnTo>
                    <a:pt x="955599" y="12458"/>
                  </a:lnTo>
                  <a:lnTo>
                    <a:pt x="950159" y="6430"/>
                  </a:lnTo>
                  <a:lnTo>
                    <a:pt x="959226" y="2813"/>
                  </a:lnTo>
                  <a:lnTo>
                    <a:pt x="982799" y="0"/>
                  </a:lnTo>
                  <a:lnTo>
                    <a:pt x="1009998" y="2009"/>
                  </a:lnTo>
                  <a:lnTo>
                    <a:pt x="1020877" y="5224"/>
                  </a:lnTo>
                  <a:lnTo>
                    <a:pt x="1022691" y="9243"/>
                  </a:lnTo>
                  <a:lnTo>
                    <a:pt x="1008184" y="14468"/>
                  </a:lnTo>
                  <a:lnTo>
                    <a:pt x="980985" y="16075"/>
                  </a:lnTo>
                  <a:lnTo>
                    <a:pt x="957413" y="12860"/>
                  </a:lnTo>
                  <a:lnTo>
                    <a:pt x="950159" y="9243"/>
                  </a:lnTo>
                  <a:lnTo>
                    <a:pt x="957413" y="3215"/>
                  </a:lnTo>
                  <a:lnTo>
                    <a:pt x="971919" y="804"/>
                  </a:lnTo>
                  <a:lnTo>
                    <a:pt x="1169566" y="2009"/>
                  </a:lnTo>
                  <a:lnTo>
                    <a:pt x="1309189" y="5626"/>
                  </a:lnTo>
                  <a:lnTo>
                    <a:pt x="1448812" y="11655"/>
                  </a:lnTo>
                  <a:lnTo>
                    <a:pt x="1566675" y="19290"/>
                  </a:lnTo>
                  <a:lnTo>
                    <a:pt x="1680912" y="28935"/>
                  </a:lnTo>
                  <a:lnTo>
                    <a:pt x="1804215" y="44207"/>
                  </a:lnTo>
                  <a:lnTo>
                    <a:pt x="1889439" y="60684"/>
                  </a:lnTo>
                  <a:lnTo>
                    <a:pt x="1947464" y="79170"/>
                  </a:lnTo>
                  <a:lnTo>
                    <a:pt x="1971037" y="99666"/>
                  </a:lnTo>
                  <a:lnTo>
                    <a:pt x="1969224" y="109713"/>
                  </a:lnTo>
                  <a:lnTo>
                    <a:pt x="1958344" y="120162"/>
                  </a:lnTo>
                  <a:lnTo>
                    <a:pt x="1913012" y="138247"/>
                  </a:lnTo>
                  <a:lnTo>
                    <a:pt x="1831414" y="155527"/>
                  </a:lnTo>
                  <a:lnTo>
                    <a:pt x="1718991" y="171201"/>
                  </a:lnTo>
                  <a:lnTo>
                    <a:pt x="1572115" y="184463"/>
                  </a:lnTo>
                  <a:lnTo>
                    <a:pt x="1408920" y="194510"/>
                  </a:lnTo>
                  <a:lnTo>
                    <a:pt x="1222152" y="201342"/>
                  </a:lnTo>
                  <a:lnTo>
                    <a:pt x="1033570" y="203753"/>
                  </a:lnTo>
                  <a:lnTo>
                    <a:pt x="835923" y="202949"/>
                  </a:lnTo>
                  <a:lnTo>
                    <a:pt x="640088" y="197725"/>
                  </a:lnTo>
                  <a:lnTo>
                    <a:pt x="466013" y="189285"/>
                  </a:lnTo>
                  <a:lnTo>
                    <a:pt x="304631" y="176425"/>
                  </a:lnTo>
                  <a:lnTo>
                    <a:pt x="172262" y="160752"/>
                  </a:lnTo>
                  <a:lnTo>
                    <a:pt x="79784" y="143069"/>
                  </a:lnTo>
                  <a:lnTo>
                    <a:pt x="21759" y="124181"/>
                  </a:lnTo>
                  <a:lnTo>
                    <a:pt x="0" y="104087"/>
                  </a:lnTo>
                  <a:lnTo>
                    <a:pt x="1813" y="93638"/>
                  </a:lnTo>
                  <a:lnTo>
                    <a:pt x="16319" y="81582"/>
                  </a:lnTo>
                  <a:lnTo>
                    <a:pt x="43519" y="70731"/>
                  </a:lnTo>
                  <a:lnTo>
                    <a:pt x="77971" y="60684"/>
                  </a:lnTo>
                  <a:lnTo>
                    <a:pt x="126930" y="50637"/>
                  </a:lnTo>
                  <a:lnTo>
                    <a:pt x="188581" y="40992"/>
                  </a:lnTo>
                  <a:lnTo>
                    <a:pt x="330017" y="25318"/>
                  </a:lnTo>
                  <a:lnTo>
                    <a:pt x="446067" y="16075"/>
                  </a:lnTo>
                  <a:lnTo>
                    <a:pt x="574810" y="9243"/>
                  </a:lnTo>
                  <a:lnTo>
                    <a:pt x="714433" y="4019"/>
                  </a:lnTo>
                  <a:lnTo>
                    <a:pt x="854056" y="1206"/>
                  </a:lnTo>
                  <a:lnTo>
                    <a:pt x="977359" y="0"/>
                  </a:lnTo>
                  <a:lnTo>
                    <a:pt x="1004558" y="1206"/>
                  </a:lnTo>
                  <a:lnTo>
                    <a:pt x="1017251" y="4019"/>
                  </a:lnTo>
                  <a:lnTo>
                    <a:pt x="1020877" y="10047"/>
                  </a:lnTo>
                  <a:lnTo>
                    <a:pt x="1004558" y="14870"/>
                  </a:lnTo>
                  <a:lnTo>
                    <a:pt x="986425" y="16075"/>
                  </a:lnTo>
                </a:path>
              </a:pathLst>
            </a:custGeom>
            <a:solidFill>
              <a:srgbClr val="961A4B"/>
            </a:solidFill>
          </p:spPr>
          <p:txBody>
            <a:bodyPr/>
            <a:lstStyle/>
            <a:p>
              <a:endParaRPr lang="en-US"/>
            </a:p>
          </p:txBody>
        </p:sp>
        <p:sp>
          <p:nvSpPr>
            <p:cNvPr id="20" name="TextBox 20"/>
            <p:cNvSpPr txBox="1"/>
            <p:nvPr/>
          </p:nvSpPr>
          <p:spPr>
            <a:xfrm>
              <a:off x="179515" y="-1367"/>
              <a:ext cx="1555795" cy="172166"/>
            </a:xfrm>
            <a:prstGeom prst="rect">
              <a:avLst/>
            </a:prstGeom>
          </p:spPr>
          <p:txBody>
            <a:bodyPr lIns="63158" tIns="63158" rIns="63158" bIns="63158" rtlCol="0" anchor="ctr"/>
            <a:lstStyle/>
            <a:p>
              <a:pPr algn="ctr">
                <a:lnSpc>
                  <a:spcPts val="96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Custom</PresentationFormat>
  <Paragraphs>178</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Montserrat Bold</vt: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CTSO Annual Submission Process</dc:title>
  <dc:creator>Staggs, Kayla</dc:creator>
  <cp:lastModifiedBy>Staggs, Kayla</cp:lastModifiedBy>
  <cp:revision>1</cp:revision>
  <dcterms:created xsi:type="dcterms:W3CDTF">2006-08-16T00:00:00Z</dcterms:created>
  <dcterms:modified xsi:type="dcterms:W3CDTF">2025-08-22T15:33:35Z</dcterms:modified>
  <dc:identifier>DAGwvsW-q1w</dc:identifier>
</cp:coreProperties>
</file>